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13" r:id="rId2"/>
    <p:sldId id="297" r:id="rId3"/>
    <p:sldId id="308" r:id="rId4"/>
    <p:sldId id="306" r:id="rId5"/>
    <p:sldId id="310" r:id="rId6"/>
    <p:sldId id="312" r:id="rId7"/>
    <p:sldId id="296" r:id="rId8"/>
    <p:sldId id="298" r:id="rId9"/>
    <p:sldId id="304" r:id="rId10"/>
    <p:sldId id="299" r:id="rId11"/>
    <p:sldId id="300" r:id="rId12"/>
    <p:sldId id="301" r:id="rId13"/>
    <p:sldId id="302" r:id="rId14"/>
    <p:sldId id="303" r:id="rId15"/>
    <p:sldId id="315" r:id="rId16"/>
    <p:sldId id="287" r:id="rId1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  <a:srgbClr val="FF9900"/>
    <a:srgbClr val="CCFFCC"/>
    <a:srgbClr val="1984CC"/>
    <a:srgbClr val="E2E4F2"/>
    <a:srgbClr val="FFFFCC"/>
    <a:srgbClr val="FF9999"/>
    <a:srgbClr val="FFCC99"/>
    <a:srgbClr val="35B19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53" autoAdjust="0"/>
    <p:restoredTop sz="95596" autoAdjust="0"/>
  </p:normalViewPr>
  <p:slideViewPr>
    <p:cSldViewPr>
      <p:cViewPr varScale="1">
        <p:scale>
          <a:sx n="93" d="100"/>
          <a:sy n="93" d="100"/>
        </p:scale>
        <p:origin x="326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5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6.3819653587872125E-3"/>
          <c:y val="1.66653653684522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tx1">
                <a:lumMod val="20000"/>
                <a:lumOff val="80000"/>
              </a:schemeClr>
            </a:solidFill>
            <a:ln w="19050">
              <a:solidFill>
                <a:srgbClr val="C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Норвегия</c:v>
                </c:pt>
                <c:pt idx="1">
                  <c:v>Швеция</c:v>
                </c:pt>
                <c:pt idx="2">
                  <c:v>Австрия</c:v>
                </c:pt>
                <c:pt idx="3">
                  <c:v>Израел</c:v>
                </c:pt>
                <c:pt idx="4">
                  <c:v>Китай</c:v>
                </c:pt>
                <c:pt idx="5">
                  <c:v>Румъния</c:v>
                </c:pt>
                <c:pt idx="6">
                  <c:v>Хърватия</c:v>
                </c:pt>
                <c:pt idx="7">
                  <c:v>Турция</c:v>
                </c:pt>
                <c:pt idx="8">
                  <c:v>България</c:v>
                </c:pt>
                <c:pt idx="9">
                  <c:v>Русия</c:v>
                </c:pt>
              </c:strCache>
            </c:strRef>
          </c:cat>
          <c:val>
            <c:numRef>
              <c:f>Sheet1!$B$2:$B$11</c:f>
              <c:numCache>
                <c:formatCode>0.0</c:formatCode>
                <c:ptCount val="10"/>
                <c:pt idx="0">
                  <c:v>6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14.7</c:v>
                </c:pt>
                <c:pt idx="5">
                  <c:v>26</c:v>
                </c:pt>
                <c:pt idx="6">
                  <c:v>26.5</c:v>
                </c:pt>
                <c:pt idx="7">
                  <c:v>27.2</c:v>
                </c:pt>
                <c:pt idx="8">
                  <c:v>35</c:v>
                </c:pt>
                <c:pt idx="9">
                  <c:v>38.4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0"/>
        <c:axId val="462483736"/>
        <c:axId val="462484128"/>
      </c:barChart>
      <c:catAx>
        <c:axId val="462483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462484128"/>
        <c:crosses val="autoZero"/>
        <c:auto val="1"/>
        <c:lblAlgn val="ctr"/>
        <c:lblOffset val="100"/>
        <c:noMultiLvlLbl val="0"/>
      </c:catAx>
      <c:valAx>
        <c:axId val="462484128"/>
        <c:scaling>
          <c:orientation val="minMax"/>
          <c:max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462483736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6.3819653587872125E-3"/>
          <c:y val="1.66653653684522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БВП</c:v>
                </c:pt>
              </c:strCache>
            </c:strRef>
          </c:tx>
          <c:spPr>
            <a:solidFill>
              <a:srgbClr val="CCFFCC"/>
            </a:solidFill>
            <a:ln w="31750">
              <a:solidFill>
                <a:srgbClr val="7030A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СЗ Р</c:v>
                </c:pt>
                <c:pt idx="1">
                  <c:v>СЦ Р</c:v>
                </c:pt>
                <c:pt idx="2">
                  <c:v>СИз Р</c:v>
                </c:pt>
                <c:pt idx="3">
                  <c:v>ЮИз Р</c:v>
                </c:pt>
                <c:pt idx="4">
                  <c:v>ЮЦ Р</c:v>
                </c:pt>
                <c:pt idx="5">
                  <c:v>ЮЗ Р</c:v>
                </c:pt>
                <c:pt idx="6">
                  <c:v>Р България</c:v>
                </c:pt>
              </c:strCache>
            </c:strRef>
          </c:cat>
          <c:val>
            <c:numRef>
              <c:f>Sheet1!$B$2:$B$8</c:f>
              <c:numCache>
                <c:formatCode>0.00</c:formatCode>
                <c:ptCount val="7"/>
                <c:pt idx="0">
                  <c:v>0.13</c:v>
                </c:pt>
                <c:pt idx="1">
                  <c:v>0.13</c:v>
                </c:pt>
                <c:pt idx="2">
                  <c:v>0.23</c:v>
                </c:pt>
                <c:pt idx="3">
                  <c:v>0.22</c:v>
                </c:pt>
                <c:pt idx="4">
                  <c:v>0.23</c:v>
                </c:pt>
                <c:pt idx="5">
                  <c:v>1.03</c:v>
                </c:pt>
                <c:pt idx="6">
                  <c:v>0.6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0"/>
        <c:axId val="518647624"/>
        <c:axId val="518650368"/>
      </c:barChart>
      <c:catAx>
        <c:axId val="51864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518650368"/>
        <c:crosses val="autoZero"/>
        <c:auto val="1"/>
        <c:lblAlgn val="ctr"/>
        <c:lblOffset val="100"/>
        <c:noMultiLvlLbl val="0"/>
      </c:catAx>
      <c:valAx>
        <c:axId val="518650368"/>
        <c:scaling>
          <c:orientation val="minMax"/>
          <c:max val="1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51864762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BACA1F9-949D-4BE9-911B-06B54FB4A896}" type="slidenum">
              <a:rPr lang="en-US" altLang="bg-BG"/>
              <a:pPr>
                <a:defRPr/>
              </a:pPr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0307612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44F0CF-BE95-45EB-8947-C6BFA6730E1D}" type="slidenum">
              <a:rPr lang="en-US" altLang="bg-BG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</a:t>
            </a:fld>
            <a:endParaRPr lang="en-US" altLang="bg-BG">
              <a:solidFill>
                <a:srgbClr val="000000"/>
              </a:solidFill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bg-BG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33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A0B363-B5D0-4198-B015-37BCF305FF53}" type="slidenum">
              <a:rPr lang="en-US" altLang="bg-BG"/>
              <a:pPr>
                <a:spcBef>
                  <a:spcPct val="0"/>
                </a:spcBef>
              </a:pPr>
              <a:t>2</a:t>
            </a:fld>
            <a:endParaRPr lang="en-US" altLang="bg-BG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bg-BG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989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A0B363-B5D0-4198-B015-37BCF305FF53}" type="slidenum">
              <a:rPr lang="en-US" altLang="bg-BG"/>
              <a:pPr>
                <a:spcBef>
                  <a:spcPct val="0"/>
                </a:spcBef>
              </a:pPr>
              <a:t>3</a:t>
            </a:fld>
            <a:endParaRPr lang="en-US" altLang="bg-BG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bg-BG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722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A0B363-B5D0-4198-B015-37BCF305FF53}" type="slidenum">
              <a:rPr lang="en-US" altLang="bg-BG"/>
              <a:pPr>
                <a:spcBef>
                  <a:spcPct val="0"/>
                </a:spcBef>
              </a:pPr>
              <a:t>4</a:t>
            </a:fld>
            <a:endParaRPr lang="en-US" altLang="bg-BG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bg-BG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484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A0B363-B5D0-4198-B015-37BCF305FF53}" type="slidenum">
              <a:rPr lang="en-US" altLang="bg-BG"/>
              <a:pPr>
                <a:spcBef>
                  <a:spcPct val="0"/>
                </a:spcBef>
              </a:pPr>
              <a:t>5</a:t>
            </a:fld>
            <a:endParaRPr lang="en-US" altLang="bg-BG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bg-BG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143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A0B363-B5D0-4198-B015-37BCF305FF53}" type="slidenum">
              <a:rPr lang="en-US" altLang="bg-BG"/>
              <a:pPr>
                <a:spcBef>
                  <a:spcPct val="0"/>
                </a:spcBef>
              </a:pPr>
              <a:t>6</a:t>
            </a:fld>
            <a:endParaRPr lang="en-US" altLang="bg-BG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bg-BG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598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A0B363-B5D0-4198-B015-37BCF305FF53}" type="slidenum">
              <a:rPr lang="en-US" altLang="bg-BG"/>
              <a:pPr>
                <a:spcBef>
                  <a:spcPct val="0"/>
                </a:spcBef>
              </a:pPr>
              <a:t>7</a:t>
            </a:fld>
            <a:endParaRPr lang="en-US" altLang="bg-BG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bg-BG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868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A0B363-B5D0-4198-B015-37BCF305FF53}" type="slidenum">
              <a:rPr lang="en-US" altLang="bg-BG"/>
              <a:pPr>
                <a:spcBef>
                  <a:spcPct val="0"/>
                </a:spcBef>
              </a:pPr>
              <a:t>8</a:t>
            </a:fld>
            <a:endParaRPr lang="en-US" altLang="bg-BG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bg-BG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582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A0B363-B5D0-4198-B015-37BCF305FF53}" type="slidenum">
              <a:rPr lang="en-US" altLang="bg-BG"/>
              <a:pPr>
                <a:spcBef>
                  <a:spcPct val="0"/>
                </a:spcBef>
              </a:pPr>
              <a:t>9</a:t>
            </a:fld>
            <a:endParaRPr lang="en-US" altLang="bg-BG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bg-BG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7680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A0B363-B5D0-4198-B015-37BCF305FF53}" type="slidenum">
              <a:rPr lang="en-US" altLang="bg-BG"/>
              <a:pPr>
                <a:spcBef>
                  <a:spcPct val="0"/>
                </a:spcBef>
              </a:pPr>
              <a:t>10</a:t>
            </a:fld>
            <a:endParaRPr lang="en-US" altLang="bg-BG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bg-BG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6114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A0B363-B5D0-4198-B015-37BCF305FF53}" type="slidenum">
              <a:rPr lang="en-US" altLang="bg-BG"/>
              <a:pPr>
                <a:spcBef>
                  <a:spcPct val="0"/>
                </a:spcBef>
              </a:pPr>
              <a:t>11</a:t>
            </a:fld>
            <a:endParaRPr lang="en-US" altLang="bg-BG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bg-BG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484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A0B363-B5D0-4198-B015-37BCF305FF53}" type="slidenum">
              <a:rPr lang="en-US" altLang="bg-BG"/>
              <a:pPr>
                <a:spcBef>
                  <a:spcPct val="0"/>
                </a:spcBef>
              </a:pPr>
              <a:t>12</a:t>
            </a:fld>
            <a:endParaRPr lang="en-US" altLang="bg-BG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bg-BG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7960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A0B363-B5D0-4198-B015-37BCF305FF53}" type="slidenum">
              <a:rPr lang="en-US" altLang="bg-BG"/>
              <a:pPr>
                <a:spcBef>
                  <a:spcPct val="0"/>
                </a:spcBef>
              </a:pPr>
              <a:t>13</a:t>
            </a:fld>
            <a:endParaRPr lang="en-US" altLang="bg-BG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bg-BG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0084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A0B363-B5D0-4198-B015-37BCF305FF53}" type="slidenum">
              <a:rPr lang="en-US" altLang="bg-BG"/>
              <a:pPr>
                <a:spcBef>
                  <a:spcPct val="0"/>
                </a:spcBef>
              </a:pPr>
              <a:t>14</a:t>
            </a:fld>
            <a:endParaRPr lang="en-US" altLang="bg-BG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bg-BG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579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44F0CF-BE95-45EB-8947-C6BFA6730E1D}" type="slidenum">
              <a:rPr lang="en-US" altLang="bg-BG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15</a:t>
            </a:fld>
            <a:endParaRPr lang="en-US" altLang="bg-BG">
              <a:solidFill>
                <a:srgbClr val="000000"/>
              </a:solidFill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bg-BG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219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ia-logo_transp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6381750"/>
            <a:ext cx="4286251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8000" y="381000"/>
            <a:ext cx="99568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8000" y="1066800"/>
            <a:ext cx="99568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88728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2669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86581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5240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3800" y="15240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63420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14380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83568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4595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8980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bg-B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3509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8474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93200" y="274638"/>
            <a:ext cx="2895600" cy="5440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274638"/>
            <a:ext cx="8483600" cy="5440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68268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274638"/>
            <a:ext cx="115824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524000"/>
            <a:ext cx="97536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Click to edit Master text styles</a:t>
            </a:r>
          </a:p>
          <a:p>
            <a:pPr lvl="1"/>
            <a:r>
              <a:rPr lang="en-US" altLang="bg-BG" smtClean="0"/>
              <a:t>Second level</a:t>
            </a:r>
          </a:p>
          <a:p>
            <a:pPr lvl="2"/>
            <a:r>
              <a:rPr lang="en-US" altLang="bg-BG" smtClean="0"/>
              <a:t>Third level</a:t>
            </a:r>
          </a:p>
          <a:p>
            <a:pPr lvl="3"/>
            <a:r>
              <a:rPr lang="en-US" altLang="bg-BG" smtClean="0"/>
              <a:t>Fourth level</a:t>
            </a:r>
          </a:p>
          <a:p>
            <a:pPr lvl="4"/>
            <a:r>
              <a:rPr lang="en-US" altLang="bg-BG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Microsoft Sans Serif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Microsoft Sans Serif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Microsoft Sans Serif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FIRMI-&#1053;&#1072;&#1094;_&#1084;&#1088;&#1077;&#1078;&#1072;_&#1041;&#1057;&#1050;.xlsx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D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328" y="476672"/>
            <a:ext cx="12097344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2400"/>
              </a:spcAft>
            </a:pPr>
            <a:r>
              <a:rPr lang="en-US" sz="3600" b="1" dirty="0" smtClean="0">
                <a:ln w="0"/>
                <a:solidFill>
                  <a:srgbClr val="013DB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XXXVIII</a:t>
            </a:r>
            <a:r>
              <a:rPr lang="bg-BG" sz="3600" b="1" dirty="0" smtClean="0">
                <a:ln w="0"/>
                <a:solidFill>
                  <a:srgbClr val="013DB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Редовна годишна среща с  </a:t>
            </a:r>
            <a:br>
              <a:rPr lang="bg-BG" sz="3600" b="1" dirty="0" smtClean="0">
                <a:ln w="0"/>
                <a:solidFill>
                  <a:srgbClr val="013DB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</a:br>
            <a:r>
              <a:rPr lang="bg-BG" sz="3600" b="1" dirty="0" smtClean="0">
                <a:ln w="0"/>
                <a:solidFill>
                  <a:srgbClr val="013DB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регионалните организации на БСК</a:t>
            </a:r>
            <a:endParaRPr lang="en-US" sz="3600" b="1" dirty="0">
              <a:ln w="0"/>
              <a:solidFill>
                <a:srgbClr val="013DB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796" y="2204864"/>
            <a:ext cx="10657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600" dirty="0" smtClean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Национална мрежа на БСК - </a:t>
            </a:r>
          </a:p>
          <a:p>
            <a:pPr algn="ctr"/>
            <a:r>
              <a:rPr lang="bg-BG" sz="3600" dirty="0" smtClean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Реалности и възможности</a:t>
            </a:r>
            <a:endParaRPr lang="bg-BG" sz="3600" dirty="0">
              <a:solidFill>
                <a:srgbClr val="4040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72064" y="5013176"/>
            <a:ext cx="4680520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bg-BG" sz="2800" dirty="0" smtClean="0">
                <a:solidFill>
                  <a:srgbClr val="4D4D4D"/>
                </a:solidFill>
              </a:rPr>
              <a:t>Петър Денев, </a:t>
            </a:r>
          </a:p>
          <a:p>
            <a:r>
              <a:rPr lang="bg-BG" sz="2800" dirty="0" smtClean="0">
                <a:solidFill>
                  <a:srgbClr val="4D4D4D"/>
                </a:solidFill>
              </a:rPr>
              <a:t>Зам. Председател на БСК</a:t>
            </a:r>
            <a:endParaRPr lang="bg-BG" sz="2800" dirty="0">
              <a:solidFill>
                <a:srgbClr val="4D4D4D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184" y="6093296"/>
            <a:ext cx="2883658" cy="34750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" y="3943858"/>
            <a:ext cx="4483296" cy="291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9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639616" y="44451"/>
            <a:ext cx="9145016" cy="9366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Дял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на индустрията в БДС – 2016 г. </a:t>
            </a:r>
            <a:r>
              <a:rPr lang="bg-BG" sz="2800" dirty="0" smtClean="0">
                <a:solidFill>
                  <a:schemeClr val="accent2">
                    <a:lumMod val="75000"/>
                  </a:schemeClr>
                </a:solidFill>
              </a:rPr>
              <a:t> (%)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268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674" y="6438389"/>
            <a:ext cx="28829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2784352" y="933961"/>
            <a:ext cx="8640240" cy="4711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839573"/>
              </p:ext>
            </p:extLst>
          </p:nvPr>
        </p:nvGraphicFramePr>
        <p:xfrm>
          <a:off x="2496320" y="1484778"/>
          <a:ext cx="9000280" cy="43204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72088"/>
                <a:gridCol w="1728192"/>
              </a:tblGrid>
              <a:tr h="107614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Люксембург, Китай, Малта, Гърция, СВ, Франция, Холандия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7,0 -15,0</a:t>
                      </a:r>
                      <a:endParaRPr lang="bg-BG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0414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Белгия, Испания, Португалия, Швеция, Италия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15,0 – 20,0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10144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Финландия, Естония, Хърватия, Литва, България, Австрия, Еврозона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20,0 - 25,0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10144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Германия, Румъния, Полша, Унгария, Словакия, Словения, Чехия, Ирландия 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25,0 – 36,0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9673" y="116632"/>
            <a:ext cx="1439863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00" b="1" dirty="0">
                <a:solidFill>
                  <a:schemeClr val="bg1">
                    <a:lumMod val="65000"/>
                    <a:alpha val="50000"/>
                  </a:schemeClr>
                </a:solidFill>
                <a:latin typeface="Arial" charset="0"/>
              </a:rPr>
              <a:t>www.bia-bg.com</a:t>
            </a:r>
            <a:endParaRPr lang="bg-BG" sz="1000" b="1" dirty="0">
              <a:solidFill>
                <a:schemeClr val="bg1">
                  <a:lumMod val="65000"/>
                  <a:alpha val="5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89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495600" y="188119"/>
            <a:ext cx="9289032" cy="9366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Ръст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в индустриалното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производство - тенденции (%)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268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674" y="6438389"/>
            <a:ext cx="28829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2639616" y="1124744"/>
            <a:ext cx="9216000" cy="4711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070077"/>
              </p:ext>
            </p:extLst>
          </p:nvPr>
        </p:nvGraphicFramePr>
        <p:xfrm>
          <a:off x="4583832" y="1700801"/>
          <a:ext cx="4968552" cy="39604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92288"/>
                <a:gridCol w="2376264"/>
              </a:tblGrid>
              <a:tr h="78975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Ирландия</a:t>
                      </a:r>
                      <a:endParaRPr lang="bg-BG" sz="20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13,40</a:t>
                      </a:r>
                      <a:endParaRPr lang="bg-BG" sz="20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8975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Словения</a:t>
                      </a:r>
                      <a:endParaRPr lang="bg-BG" sz="20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10,70</a:t>
                      </a:r>
                      <a:endParaRPr lang="bg-BG" sz="20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6428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0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Полша</a:t>
                      </a:r>
                      <a:endParaRPr lang="bg-BG" sz="20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10,05</a:t>
                      </a:r>
                      <a:endParaRPr lang="bg-BG" sz="20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0832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0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Румъния</a:t>
                      </a:r>
                      <a:endParaRPr lang="bg-BG" sz="20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9,10</a:t>
                      </a:r>
                      <a:endParaRPr lang="bg-BG" sz="20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0832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0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 България</a:t>
                      </a:r>
                      <a:endParaRPr lang="bg-BG" sz="20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3,00</a:t>
                      </a:r>
                      <a:endParaRPr lang="bg-BG" sz="20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9673" y="116632"/>
            <a:ext cx="1439863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00" b="1" dirty="0">
                <a:solidFill>
                  <a:schemeClr val="bg1">
                    <a:lumMod val="65000"/>
                    <a:alpha val="50000"/>
                  </a:schemeClr>
                </a:solidFill>
                <a:latin typeface="Arial" charset="0"/>
              </a:rPr>
              <a:t>www.bia-bg.com</a:t>
            </a:r>
            <a:endParaRPr lang="bg-BG" sz="1000" b="1" dirty="0">
              <a:solidFill>
                <a:schemeClr val="bg1">
                  <a:lumMod val="65000"/>
                  <a:alpha val="5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54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639616" y="44451"/>
            <a:ext cx="9145016" cy="9366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Коефициент на безработица (%)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268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674" y="6438389"/>
            <a:ext cx="28829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4008488" y="933961"/>
            <a:ext cx="6480000" cy="4711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735610"/>
              </p:ext>
            </p:extLst>
          </p:nvPr>
        </p:nvGraphicFramePr>
        <p:xfrm>
          <a:off x="4655840" y="1412776"/>
          <a:ext cx="4752528" cy="37444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304"/>
                <a:gridCol w="2016224"/>
              </a:tblGrid>
              <a:tr h="6201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Румъния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5,2</a:t>
                      </a:r>
                    </a:p>
                  </a:txBody>
                  <a:tcPr marL="68580" marR="68580" marT="0" marB="0" anchor="ctr"/>
                </a:tc>
              </a:tr>
              <a:tr h="6201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 България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5,8</a:t>
                      </a:r>
                    </a:p>
                  </a:txBody>
                  <a:tcPr marL="68580" marR="68580" marT="0" marB="0" anchor="ctr"/>
                </a:tc>
              </a:tr>
              <a:tr h="6001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Турция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10,7</a:t>
                      </a:r>
                    </a:p>
                  </a:txBody>
                  <a:tcPr marL="68580" marR="68580" marT="0" marB="0" anchor="ctr"/>
                </a:tc>
              </a:tr>
              <a:tr h="63469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Сърбия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15,6</a:t>
                      </a:r>
                    </a:p>
                  </a:txBody>
                  <a:tcPr marL="68580" marR="68580" marT="0" marB="0" anchor="ctr"/>
                </a:tc>
              </a:tr>
              <a:tr h="63469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Гърция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20,7</a:t>
                      </a:r>
                    </a:p>
                  </a:txBody>
                  <a:tcPr marL="68580" marR="68580" marT="0" marB="0" anchor="ctr"/>
                </a:tc>
              </a:tr>
              <a:tr h="63469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Македония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2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23,2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9673" y="116632"/>
            <a:ext cx="1439863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00" b="1" dirty="0">
                <a:solidFill>
                  <a:schemeClr val="bg1">
                    <a:lumMod val="65000"/>
                    <a:alpha val="50000"/>
                  </a:schemeClr>
                </a:solidFill>
                <a:latin typeface="Arial" charset="0"/>
              </a:rPr>
              <a:t>www.bia-bg.com</a:t>
            </a:r>
            <a:endParaRPr lang="bg-BG" sz="1000" b="1" dirty="0">
              <a:solidFill>
                <a:schemeClr val="bg1">
                  <a:lumMod val="65000"/>
                  <a:alpha val="5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62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639616" y="44624"/>
            <a:ext cx="9145016" cy="9366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Нива на сивата икономика по данни на МВФ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268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674" y="6438389"/>
            <a:ext cx="28829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2928368" y="980728"/>
            <a:ext cx="8640240" cy="4711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659292273"/>
              </p:ext>
            </p:extLst>
          </p:nvPr>
        </p:nvGraphicFramePr>
        <p:xfrm>
          <a:off x="2495600" y="1124744"/>
          <a:ext cx="9400697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79673" y="116632"/>
            <a:ext cx="1439863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00" b="1" dirty="0">
                <a:solidFill>
                  <a:schemeClr val="bg1">
                    <a:lumMod val="65000"/>
                    <a:alpha val="50000"/>
                  </a:schemeClr>
                </a:solidFill>
                <a:latin typeface="Arial" charset="0"/>
              </a:rPr>
              <a:t>www.bia-bg.com</a:t>
            </a:r>
            <a:endParaRPr lang="bg-BG" sz="1000" b="1" dirty="0">
              <a:solidFill>
                <a:schemeClr val="bg1">
                  <a:lumMod val="65000"/>
                  <a:alpha val="5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49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423592" y="141525"/>
            <a:ext cx="9684000" cy="83920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НИРД в Р. България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268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674" y="6438389"/>
            <a:ext cx="28829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2495600" y="908720"/>
            <a:ext cx="9468000" cy="36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217913662"/>
              </p:ext>
            </p:extLst>
          </p:nvPr>
        </p:nvGraphicFramePr>
        <p:xfrm>
          <a:off x="2511775" y="1331642"/>
          <a:ext cx="9400697" cy="4113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79673" y="116632"/>
            <a:ext cx="1439863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00" b="1" dirty="0">
                <a:solidFill>
                  <a:schemeClr val="bg1">
                    <a:lumMod val="65000"/>
                    <a:alpha val="50000"/>
                  </a:schemeClr>
                </a:solidFill>
                <a:latin typeface="Arial" charset="0"/>
              </a:rPr>
              <a:t>www.bia-bg.com</a:t>
            </a:r>
            <a:endParaRPr lang="bg-BG" sz="1000" b="1" dirty="0">
              <a:solidFill>
                <a:schemeClr val="bg1">
                  <a:lumMod val="65000"/>
                  <a:alpha val="5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79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639616" y="44451"/>
            <a:ext cx="9145016" cy="9366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Резултати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от регистрирани предприятия в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ЕС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268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674" y="6438389"/>
            <a:ext cx="28829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2711624" y="933961"/>
            <a:ext cx="9000000" cy="4711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436552"/>
              </p:ext>
            </p:extLst>
          </p:nvPr>
        </p:nvGraphicFramePr>
        <p:xfrm>
          <a:off x="2711624" y="1124748"/>
          <a:ext cx="8999999" cy="5040554"/>
        </p:xfrm>
        <a:graphic>
          <a:graphicData uri="http://schemas.openxmlformats.org/drawingml/2006/table">
            <a:tbl>
              <a:tblPr firstRow="1" firstCol="1" bandRow="1"/>
              <a:tblGrid>
                <a:gridCol w="2121950"/>
                <a:gridCol w="1987100"/>
                <a:gridCol w="1939622"/>
                <a:gridCol w="1533569"/>
                <a:gridCol w="1417758"/>
              </a:tblGrid>
              <a:tr h="13102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Страна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Общ брой предприятия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Брой МСП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% на МСП от общия брой </a:t>
                      </a:r>
                      <a:r>
                        <a:rPr lang="bg-BG" sz="1800" b="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предпр</a:t>
                      </a:r>
                      <a:r>
                        <a:rPr lang="bg-BG" sz="1800" b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БДС формирано от МСП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F2"/>
                    </a:solidFill>
                  </a:tcPr>
                </a:tc>
              </a:tr>
              <a:tr h="4144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ЕС-28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23 377 025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23 110 328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98,85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57,51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</a:tr>
              <a:tr h="4144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Австрия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321 661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315 377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98,04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60,50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4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България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319 856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314 995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98,48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62,30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4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Франция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3 188 138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3 168 814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99,39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4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Германия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2 497 694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2 430 596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97,31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53,30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4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Италия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3 715 164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3 696 616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99,50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4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Полша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1 549 326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1 531 609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98,85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50,10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4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Испания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434 156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273 518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63,00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63,00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4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Великобритания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1841715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1808442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98,19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50,90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79673" y="116632"/>
            <a:ext cx="1439863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00" b="1" dirty="0">
                <a:solidFill>
                  <a:schemeClr val="bg1">
                    <a:lumMod val="65000"/>
                    <a:alpha val="50000"/>
                  </a:schemeClr>
                </a:solidFill>
                <a:latin typeface="Arial" charset="0"/>
              </a:rPr>
              <a:t>www.bia-bg.com</a:t>
            </a:r>
            <a:endParaRPr lang="bg-BG" sz="1000" b="1" dirty="0">
              <a:solidFill>
                <a:schemeClr val="bg1">
                  <a:lumMod val="65000"/>
                  <a:alpha val="5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09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495600" y="188119"/>
            <a:ext cx="9361040" cy="9366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Резултати за БДС формирана от големи предприятия 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268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674" y="6438389"/>
            <a:ext cx="28829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2711624" y="1149637"/>
            <a:ext cx="9000000" cy="4711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425494"/>
              </p:ext>
            </p:extLst>
          </p:nvPr>
        </p:nvGraphicFramePr>
        <p:xfrm>
          <a:off x="3431704" y="1365316"/>
          <a:ext cx="7776864" cy="4511957"/>
        </p:xfrm>
        <a:graphic>
          <a:graphicData uri="http://schemas.openxmlformats.org/drawingml/2006/table">
            <a:tbl>
              <a:tblPr firstRow="1" firstCol="1" bandRow="1"/>
              <a:tblGrid>
                <a:gridCol w="2750353"/>
                <a:gridCol w="2575567"/>
                <a:gridCol w="2450944"/>
              </a:tblGrid>
              <a:tr h="8550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Страна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Бр.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предприятия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bg-BG" sz="200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F2"/>
                    </a:solidFill>
                  </a:tcPr>
                </a:tc>
              </a:tr>
              <a:tr h="5224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България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B19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4861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B19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37,70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B19D"/>
                    </a:solidFill>
                  </a:tcPr>
                </a:tc>
              </a:tr>
              <a:tr h="5224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Австрия</a:t>
                      </a:r>
                      <a:endParaRPr lang="bg-BG" sz="200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6284</a:t>
                      </a:r>
                      <a:endParaRPr lang="bg-BG" sz="200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39,50</a:t>
                      </a:r>
                      <a:endParaRPr lang="bg-BG" sz="200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4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Великобритания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33273</a:t>
                      </a:r>
                      <a:endParaRPr lang="bg-BG" sz="200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49,10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4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Германия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67098</a:t>
                      </a:r>
                      <a:endParaRPr lang="bg-BG" sz="200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46,70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4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Полша </a:t>
                      </a:r>
                      <a:endParaRPr lang="bg-BG" sz="200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17717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49,90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4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Испания</a:t>
                      </a:r>
                      <a:endParaRPr lang="bg-BG" sz="200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17060</a:t>
                      </a:r>
                      <a:endParaRPr lang="bg-BG" sz="200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37,00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4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ЕС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bg-BG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9673" y="116632"/>
            <a:ext cx="1439863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00" b="1" dirty="0">
                <a:solidFill>
                  <a:schemeClr val="bg1">
                    <a:lumMod val="65000"/>
                    <a:alpha val="50000"/>
                  </a:schemeClr>
                </a:solidFill>
                <a:latin typeface="Arial" charset="0"/>
              </a:rPr>
              <a:t>www.bia-bg.com</a:t>
            </a:r>
            <a:endParaRPr lang="bg-BG" sz="1000" b="1" dirty="0">
              <a:solidFill>
                <a:schemeClr val="bg1">
                  <a:lumMod val="65000"/>
                  <a:alpha val="5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92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674" y="6438389"/>
            <a:ext cx="28829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7368" y="128067"/>
            <a:ext cx="1439863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00" b="1" dirty="0" err="1">
                <a:solidFill>
                  <a:schemeClr val="accent2"/>
                </a:solidFill>
                <a:latin typeface="Arial" charset="0"/>
              </a:rPr>
              <a:t>www.bia-bg.com</a:t>
            </a:r>
            <a:endParaRPr lang="bg-BG" sz="1000" b="1" dirty="0">
              <a:solidFill>
                <a:schemeClr val="accent2"/>
              </a:solidFill>
              <a:latin typeface="Arial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493426"/>
              </p:ext>
            </p:extLst>
          </p:nvPr>
        </p:nvGraphicFramePr>
        <p:xfrm>
          <a:off x="2711624" y="404663"/>
          <a:ext cx="8928993" cy="5058557"/>
        </p:xfrm>
        <a:graphic>
          <a:graphicData uri="http://schemas.openxmlformats.org/drawingml/2006/table">
            <a:tbl>
              <a:tblPr firstRow="1" firstCol="1" bandRow="1"/>
              <a:tblGrid>
                <a:gridCol w="1656184"/>
                <a:gridCol w="1440160"/>
                <a:gridCol w="1440160"/>
                <a:gridCol w="1512168"/>
                <a:gridCol w="1440160"/>
                <a:gridCol w="1440161"/>
              </a:tblGrid>
              <a:tr h="1236683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bg-BG" sz="2400" b="1" u="none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Югоизточен </a:t>
                      </a:r>
                      <a:r>
                        <a:rPr lang="en-US" sz="2400" b="1" u="none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регион</a:t>
                      </a:r>
                      <a:endParaRPr lang="bg-BG" sz="2400" u="non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76315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Област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</a:t>
                      </a:r>
                      <a:r>
                        <a:rPr lang="en-US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брой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МСП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Големи</a:t>
                      </a:r>
                      <a:r>
                        <a:rPr lang="en-US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предприятия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538418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брой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bg-BG" sz="1800" b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брой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Ст. Загора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5939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5719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96,3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3,7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Сливен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6757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Ямбол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5583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Бургас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11400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11077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97,2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323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2,8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177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674" y="6438389"/>
            <a:ext cx="28829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202270"/>
              </p:ext>
            </p:extLst>
          </p:nvPr>
        </p:nvGraphicFramePr>
        <p:xfrm>
          <a:off x="2711624" y="404663"/>
          <a:ext cx="8928993" cy="5688632"/>
        </p:xfrm>
        <a:graphic>
          <a:graphicData uri="http://schemas.openxmlformats.org/drawingml/2006/table">
            <a:tbl>
              <a:tblPr firstRow="1" firstCol="1" bandRow="1"/>
              <a:tblGrid>
                <a:gridCol w="1656184"/>
                <a:gridCol w="1440160"/>
                <a:gridCol w="1440160"/>
                <a:gridCol w="1512168"/>
                <a:gridCol w="1440160"/>
                <a:gridCol w="1440161"/>
              </a:tblGrid>
              <a:tr h="1236683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Северозападен</a:t>
                      </a:r>
                      <a:r>
                        <a:rPr lang="en-US" sz="24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регион</a:t>
                      </a:r>
                      <a:endParaRPr lang="bg-BG" sz="2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76315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Област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</a:t>
                      </a: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брой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МСП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Големи</a:t>
                      </a: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предприятия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538418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брой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брой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Видин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1197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1159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96,8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3,2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Монтана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1876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1823 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97,2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2,8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Враца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2386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2305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86,6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3,4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Плевен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4423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4312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97,5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111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Ловеч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2136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2060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96,4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3,6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79673" y="116632"/>
            <a:ext cx="1439863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00" b="1" dirty="0">
                <a:solidFill>
                  <a:schemeClr val="bg1">
                    <a:lumMod val="65000"/>
                    <a:alpha val="50000"/>
                  </a:schemeClr>
                </a:solidFill>
                <a:latin typeface="Arial" charset="0"/>
              </a:rPr>
              <a:t>www.bia-bg.com</a:t>
            </a:r>
            <a:endParaRPr lang="bg-BG" sz="1000" b="1" dirty="0">
              <a:solidFill>
                <a:schemeClr val="bg1">
                  <a:lumMod val="65000"/>
                  <a:alpha val="5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58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674" y="6438389"/>
            <a:ext cx="28829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3211"/>
              </p:ext>
            </p:extLst>
          </p:nvPr>
        </p:nvGraphicFramePr>
        <p:xfrm>
          <a:off x="2711624" y="404663"/>
          <a:ext cx="8928993" cy="5688632"/>
        </p:xfrm>
        <a:graphic>
          <a:graphicData uri="http://schemas.openxmlformats.org/drawingml/2006/table">
            <a:tbl>
              <a:tblPr firstRow="1" firstCol="1" bandRow="1"/>
              <a:tblGrid>
                <a:gridCol w="1656184"/>
                <a:gridCol w="1440160"/>
                <a:gridCol w="1440160"/>
                <a:gridCol w="1512168"/>
                <a:gridCol w="1440160"/>
                <a:gridCol w="1440161"/>
              </a:tblGrid>
              <a:tr h="1236683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b="1" u="none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Север</a:t>
                      </a:r>
                      <a:r>
                        <a:rPr lang="bg-BG" sz="2400" b="1" u="none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ен</a:t>
                      </a:r>
                      <a:r>
                        <a:rPr lang="bg-BG" sz="2400" b="1" u="none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централен </a:t>
                      </a:r>
                      <a:r>
                        <a:rPr lang="en-US" sz="2400" b="1" u="none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регион</a:t>
                      </a:r>
                      <a:endParaRPr lang="bg-BG" sz="2400" u="non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B1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76315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Област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</a:t>
                      </a: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брой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МСП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Големи</a:t>
                      </a: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предприятия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538418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брой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брой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Габрово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2728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2622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96,1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3,9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В. Търново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4426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4246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96,0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180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4,0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Разград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1696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1635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96.4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3,6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Русе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4563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4389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96,2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174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3,8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Силистра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1478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1434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97,0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3,0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9673" y="116632"/>
            <a:ext cx="1439863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00" b="1" dirty="0">
                <a:solidFill>
                  <a:schemeClr val="bg1">
                    <a:lumMod val="65000"/>
                    <a:alpha val="50000"/>
                  </a:schemeClr>
                </a:solidFill>
                <a:latin typeface="Arial" charset="0"/>
              </a:rPr>
              <a:t>www.bia-bg.com</a:t>
            </a:r>
            <a:endParaRPr lang="bg-BG" sz="1000" b="1" dirty="0">
              <a:solidFill>
                <a:schemeClr val="bg1">
                  <a:lumMod val="65000"/>
                  <a:alpha val="5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90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674" y="6438389"/>
            <a:ext cx="28829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803579"/>
              </p:ext>
            </p:extLst>
          </p:nvPr>
        </p:nvGraphicFramePr>
        <p:xfrm>
          <a:off x="2711624" y="404663"/>
          <a:ext cx="8928993" cy="5058557"/>
        </p:xfrm>
        <a:graphic>
          <a:graphicData uri="http://schemas.openxmlformats.org/drawingml/2006/table">
            <a:tbl>
              <a:tblPr firstRow="1" firstCol="1" bandRow="1"/>
              <a:tblGrid>
                <a:gridCol w="1656184"/>
                <a:gridCol w="1440160"/>
                <a:gridCol w="1440160"/>
                <a:gridCol w="1512168"/>
                <a:gridCol w="1440160"/>
                <a:gridCol w="1440161"/>
              </a:tblGrid>
              <a:tr h="1236683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b="1" u="none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Север</a:t>
                      </a:r>
                      <a:r>
                        <a:rPr lang="bg-BG" sz="2400" b="1" u="none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оизточен</a:t>
                      </a:r>
                      <a:r>
                        <a:rPr lang="bg-BG" sz="2400" b="1" u="none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u="none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регион</a:t>
                      </a:r>
                      <a:endParaRPr lang="bg-BG" sz="2400" u="non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76315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Област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</a:t>
                      </a:r>
                      <a:r>
                        <a:rPr lang="en-US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брой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МСП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Големи</a:t>
                      </a:r>
                      <a:r>
                        <a:rPr lang="en-US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предприятия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538418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брой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bg-BG" sz="1800" b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брой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Търговище</a:t>
                      </a:r>
                      <a:endParaRPr lang="bg-BG" sz="2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1688</a:t>
                      </a:r>
                      <a:endParaRPr lang="bg-BG" sz="2400" b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1629</a:t>
                      </a:r>
                      <a:endParaRPr lang="bg-BG" sz="2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96,5</a:t>
                      </a:r>
                      <a:endParaRPr lang="bg-BG" sz="2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</a:t>
                      </a:r>
                      <a:endParaRPr lang="bg-BG" sz="2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3,5</a:t>
                      </a:r>
                      <a:endParaRPr lang="bg-BG" sz="2400" b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Шумен</a:t>
                      </a:r>
                      <a:endParaRPr lang="bg-BG" sz="2400" b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2594</a:t>
                      </a:r>
                      <a:endParaRPr lang="bg-BG" sz="2400" b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2493</a:t>
                      </a:r>
                      <a:endParaRPr lang="bg-BG" sz="2400" b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96,1</a:t>
                      </a:r>
                      <a:endParaRPr lang="bg-BG" sz="2400" b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</a:t>
                      </a:r>
                      <a:endParaRPr lang="bg-BG" sz="2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3,9</a:t>
                      </a:r>
                      <a:endParaRPr lang="bg-BG" sz="2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Добрич</a:t>
                      </a:r>
                      <a:endParaRPr lang="bg-BG" sz="2400" b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9572</a:t>
                      </a:r>
                      <a:endParaRPr lang="bg-BG" sz="2400" b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9495</a:t>
                      </a:r>
                      <a:endParaRPr lang="bg-BG" sz="2400" b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99,2</a:t>
                      </a:r>
                      <a:endParaRPr lang="bg-BG" sz="2400" b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7,7</a:t>
                      </a:r>
                      <a:endParaRPr lang="bg-BG" sz="2400" b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</a:t>
                      </a:r>
                      <a:endParaRPr lang="bg-BG" sz="2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Варна</a:t>
                      </a:r>
                      <a:endParaRPr lang="bg-BG" sz="2400" b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12680</a:t>
                      </a:r>
                      <a:endParaRPr lang="bg-BG" sz="2400" b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12232</a:t>
                      </a:r>
                      <a:endParaRPr lang="bg-BG" sz="2400" b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96,5</a:t>
                      </a:r>
                      <a:endParaRPr lang="bg-BG" sz="2400" b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448</a:t>
                      </a:r>
                      <a:endParaRPr lang="bg-BG" sz="2400" b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3,5</a:t>
                      </a:r>
                      <a:endParaRPr lang="bg-BG" sz="2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9673" y="116632"/>
            <a:ext cx="1439863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00" b="1" dirty="0">
                <a:solidFill>
                  <a:schemeClr val="bg1">
                    <a:lumMod val="65000"/>
                    <a:alpha val="50000"/>
                  </a:schemeClr>
                </a:solidFill>
                <a:latin typeface="Arial" charset="0"/>
              </a:rPr>
              <a:t>www.bia-bg.com</a:t>
            </a:r>
            <a:endParaRPr lang="bg-BG" sz="1000" b="1" dirty="0">
              <a:solidFill>
                <a:schemeClr val="bg1">
                  <a:lumMod val="65000"/>
                  <a:alpha val="5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36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674" y="6438389"/>
            <a:ext cx="28829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011903"/>
              </p:ext>
            </p:extLst>
          </p:nvPr>
        </p:nvGraphicFramePr>
        <p:xfrm>
          <a:off x="2711624" y="404663"/>
          <a:ext cx="8928993" cy="5058557"/>
        </p:xfrm>
        <a:graphic>
          <a:graphicData uri="http://schemas.openxmlformats.org/drawingml/2006/table">
            <a:tbl>
              <a:tblPr firstRow="1" firstCol="1" bandRow="1"/>
              <a:tblGrid>
                <a:gridCol w="1656184"/>
                <a:gridCol w="1440160"/>
                <a:gridCol w="1440160"/>
                <a:gridCol w="1512168"/>
                <a:gridCol w="1440160"/>
                <a:gridCol w="1440161"/>
              </a:tblGrid>
              <a:tr h="1236683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bg-BG" sz="2400" b="1" u="none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Югозападен </a:t>
                      </a:r>
                      <a:r>
                        <a:rPr lang="en-US" sz="2400" b="1" u="none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регион</a:t>
                      </a:r>
                      <a:endParaRPr lang="bg-BG" sz="2400" u="non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76315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Област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</a:t>
                      </a:r>
                      <a:r>
                        <a:rPr lang="en-US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брой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МСП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Големи</a:t>
                      </a:r>
                      <a:r>
                        <a:rPr lang="en-US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предприятия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538418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брой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bg-BG" sz="1800" b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брой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bg-BG" sz="18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София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48375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46435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96,0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1940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4,0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Благоевград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21023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20811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Кюстендил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5652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5584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Перник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5247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9673" y="116632"/>
            <a:ext cx="1439863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00" b="1" dirty="0">
                <a:solidFill>
                  <a:schemeClr val="bg1">
                    <a:lumMod val="65000"/>
                    <a:alpha val="50000"/>
                  </a:schemeClr>
                </a:solidFill>
                <a:latin typeface="Arial" charset="0"/>
              </a:rPr>
              <a:t>www.bia-bg.com</a:t>
            </a:r>
            <a:endParaRPr lang="bg-BG" sz="1000" b="1" dirty="0">
              <a:solidFill>
                <a:schemeClr val="bg1">
                  <a:lumMod val="65000"/>
                  <a:alpha val="5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75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674" y="6438389"/>
            <a:ext cx="28829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706536"/>
              </p:ext>
            </p:extLst>
          </p:nvPr>
        </p:nvGraphicFramePr>
        <p:xfrm>
          <a:off x="2711624" y="404663"/>
          <a:ext cx="8928993" cy="5688632"/>
        </p:xfrm>
        <a:graphic>
          <a:graphicData uri="http://schemas.openxmlformats.org/drawingml/2006/table">
            <a:tbl>
              <a:tblPr firstRow="1" firstCol="1" bandRow="1"/>
              <a:tblGrid>
                <a:gridCol w="1656184"/>
                <a:gridCol w="1440160"/>
                <a:gridCol w="1440160"/>
                <a:gridCol w="1512168"/>
                <a:gridCol w="1440160"/>
                <a:gridCol w="1440161"/>
              </a:tblGrid>
              <a:tr h="1236683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bg-BG" sz="2400" b="1" u="none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Южен централен </a:t>
                      </a:r>
                      <a:r>
                        <a:rPr lang="en-US" sz="2400" b="1" u="none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регион</a:t>
                      </a:r>
                      <a:endParaRPr lang="bg-BG" sz="2400" u="none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76315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Област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</a:t>
                      </a: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брой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МСП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Големи</a:t>
                      </a: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предприятия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538418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брой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брой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Пловдив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15315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14755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96,3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560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3,7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Пазарджик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4454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4434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97,3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2,7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Хасково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11679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Кърджали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2031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1950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96,0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4,0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Смолян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2222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2146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96,6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</a:t>
                      </a:r>
                      <a:endParaRPr lang="bg-BG" sz="18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3,4</a:t>
                      </a:r>
                      <a:endParaRPr lang="bg-BG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9673" y="116632"/>
            <a:ext cx="1439863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00" b="1" dirty="0">
                <a:solidFill>
                  <a:schemeClr val="bg1">
                    <a:lumMod val="65000"/>
                    <a:alpha val="50000"/>
                  </a:schemeClr>
                </a:solidFill>
                <a:latin typeface="Arial" charset="0"/>
              </a:rPr>
              <a:t>www.bia-bg.com</a:t>
            </a:r>
            <a:endParaRPr lang="bg-BG" sz="1000" b="1" dirty="0">
              <a:solidFill>
                <a:schemeClr val="bg1">
                  <a:lumMod val="65000"/>
                  <a:alpha val="5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03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D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95400" y="332656"/>
            <a:ext cx="10657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600" dirty="0" smtClean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Национална мрежа на БСК - </a:t>
            </a:r>
          </a:p>
          <a:p>
            <a:pPr algn="ctr"/>
            <a:r>
              <a:rPr lang="bg-BG" sz="3600" dirty="0" smtClean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преглед на фирмите по области</a:t>
            </a:r>
            <a:endParaRPr lang="bg-BG" sz="3600" dirty="0">
              <a:solidFill>
                <a:srgbClr val="4040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9856" y="6426737"/>
            <a:ext cx="2883658" cy="347502"/>
          </a:xfrm>
          <a:prstGeom prst="rect">
            <a:avLst/>
          </a:prstGeom>
        </p:spPr>
      </p:pic>
      <p:pic>
        <p:nvPicPr>
          <p:cNvPr id="3" name="Picture 2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950" y="1616746"/>
            <a:ext cx="8063469" cy="524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24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9576" y="2708920"/>
            <a:ext cx="7772400" cy="1362075"/>
          </a:xfrm>
        </p:spPr>
        <p:txBody>
          <a:bodyPr/>
          <a:lstStyle/>
          <a:p>
            <a:pPr algn="ctr" eaLnBrk="1" hangingPunct="1">
              <a:defRPr/>
            </a:pPr>
            <a:r>
              <a:rPr lang="bg-BG" sz="3600" dirty="0" smtClean="0"/>
              <a:t>Благодаря за Вниманието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">
  <a:themeElements>
    <a:clrScheme name="powerpoint-template-24 12">
      <a:dk1>
        <a:srgbClr val="4D4D4D"/>
      </a:dk1>
      <a:lt1>
        <a:srgbClr val="FFFFFF"/>
      </a:lt1>
      <a:dk2>
        <a:srgbClr val="4D4D4D"/>
      </a:dk2>
      <a:lt2>
        <a:srgbClr val="0014A4"/>
      </a:lt2>
      <a:accent1>
        <a:srgbClr val="013DB5"/>
      </a:accent1>
      <a:accent2>
        <a:srgbClr val="005ED0"/>
      </a:accent2>
      <a:accent3>
        <a:srgbClr val="FFFFFF"/>
      </a:accent3>
      <a:accent4>
        <a:srgbClr val="404040"/>
      </a:accent4>
      <a:accent5>
        <a:srgbClr val="AAAFD7"/>
      </a:accent5>
      <a:accent6>
        <a:srgbClr val="0054BC"/>
      </a:accent6>
      <a:hlink>
        <a:srgbClr val="F3BE29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40B0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026788"/>
        </a:lt2>
        <a:accent1>
          <a:srgbClr val="0089B3"/>
        </a:accent1>
        <a:accent2>
          <a:srgbClr val="01A2CE"/>
        </a:accent2>
        <a:accent3>
          <a:srgbClr val="FFFFFF"/>
        </a:accent3>
        <a:accent4>
          <a:srgbClr val="404040"/>
        </a:accent4>
        <a:accent5>
          <a:srgbClr val="AAC4D6"/>
        </a:accent5>
        <a:accent6>
          <a:srgbClr val="0192BA"/>
        </a:accent6>
        <a:hlink>
          <a:srgbClr val="01B3D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036CB7"/>
        </a:lt2>
        <a:accent1>
          <a:srgbClr val="1878BD"/>
        </a:accent1>
        <a:accent2>
          <a:srgbClr val="3E8EC8"/>
        </a:accent2>
        <a:accent3>
          <a:srgbClr val="FFFFFF"/>
        </a:accent3>
        <a:accent4>
          <a:srgbClr val="404040"/>
        </a:accent4>
        <a:accent5>
          <a:srgbClr val="ABBEDB"/>
        </a:accent5>
        <a:accent6>
          <a:srgbClr val="3780B5"/>
        </a:accent6>
        <a:hlink>
          <a:srgbClr val="559CC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036CB7"/>
        </a:lt2>
        <a:accent1>
          <a:srgbClr val="1878BD"/>
        </a:accent1>
        <a:accent2>
          <a:srgbClr val="3E8EC8"/>
        </a:accent2>
        <a:accent3>
          <a:srgbClr val="FFFFFF"/>
        </a:accent3>
        <a:accent4>
          <a:srgbClr val="404040"/>
        </a:accent4>
        <a:accent5>
          <a:srgbClr val="ABBEDB"/>
        </a:accent5>
        <a:accent6>
          <a:srgbClr val="3780B5"/>
        </a:accent6>
        <a:hlink>
          <a:srgbClr val="006AB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0045A3"/>
        </a:lt2>
        <a:accent1>
          <a:srgbClr val="005AB6"/>
        </a:accent1>
        <a:accent2>
          <a:srgbClr val="0073CF"/>
        </a:accent2>
        <a:accent3>
          <a:srgbClr val="FFFFFF"/>
        </a:accent3>
        <a:accent4>
          <a:srgbClr val="404040"/>
        </a:accent4>
        <a:accent5>
          <a:srgbClr val="AAB5D7"/>
        </a:accent5>
        <a:accent6>
          <a:srgbClr val="0068BB"/>
        </a:accent6>
        <a:hlink>
          <a:srgbClr val="0084D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0014A4"/>
        </a:lt2>
        <a:accent1>
          <a:srgbClr val="013DB5"/>
        </a:accent1>
        <a:accent2>
          <a:srgbClr val="005ED0"/>
        </a:accent2>
        <a:accent3>
          <a:srgbClr val="FFFFFF"/>
        </a:accent3>
        <a:accent4>
          <a:srgbClr val="404040"/>
        </a:accent4>
        <a:accent5>
          <a:srgbClr val="AAAFD7"/>
        </a:accent5>
        <a:accent6>
          <a:srgbClr val="0054BC"/>
        </a:accent6>
        <a:hlink>
          <a:srgbClr val="028CF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014A4"/>
        </a:lt2>
        <a:accent1>
          <a:srgbClr val="013DB5"/>
        </a:accent1>
        <a:accent2>
          <a:srgbClr val="005ED0"/>
        </a:accent2>
        <a:accent3>
          <a:srgbClr val="FFFFFF"/>
        </a:accent3>
        <a:accent4>
          <a:srgbClr val="404040"/>
        </a:accent4>
        <a:accent5>
          <a:srgbClr val="AAAFD7"/>
        </a:accent5>
        <a:accent6>
          <a:srgbClr val="0054BC"/>
        </a:accent6>
        <a:hlink>
          <a:srgbClr val="F3BE2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1624</TotalTime>
  <Words>540</Words>
  <Application>Microsoft Office PowerPoint</Application>
  <PresentationFormat>Widescreen</PresentationFormat>
  <Paragraphs>367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Microsoft Sans Serif</vt:lpstr>
      <vt:lpstr>Tahoma</vt:lpstr>
      <vt:lpstr>Times New Roman</vt:lpstr>
      <vt:lpstr>powerpoint-template</vt:lpstr>
      <vt:lpstr>PowerPoint Presentation</vt:lpstr>
      <vt:lpstr>Дял на индустрията в БДС – 2016 г.  (%)</vt:lpstr>
      <vt:lpstr>Ръст в индустриалното производство - тенденции (%)</vt:lpstr>
      <vt:lpstr>Коефициент на безработица (%)</vt:lpstr>
      <vt:lpstr>Нива на сивата икономика по данни на МВФ</vt:lpstr>
      <vt:lpstr>НИРД в Р. България</vt:lpstr>
      <vt:lpstr>Резултати от регистрирани предприятия в ЕС</vt:lpstr>
      <vt:lpstr>Резултати за БДС формирана от големи предприятия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Благодаря за Вниманието !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Ани Алашка</dc:creator>
  <cp:lastModifiedBy>Рашко Рашков</cp:lastModifiedBy>
  <cp:revision>69</cp:revision>
  <dcterms:created xsi:type="dcterms:W3CDTF">2013-08-28T11:52:50Z</dcterms:created>
  <dcterms:modified xsi:type="dcterms:W3CDTF">2018-03-21T08:52:18Z</dcterms:modified>
</cp:coreProperties>
</file>