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12" r:id="rId1"/>
    <p:sldMasterId id="2147484045" r:id="rId2"/>
  </p:sldMasterIdLst>
  <p:notesMasterIdLst>
    <p:notesMasterId r:id="rId14"/>
  </p:notesMasterIdLst>
  <p:handoutMasterIdLst>
    <p:handoutMasterId r:id="rId15"/>
  </p:handoutMasterIdLst>
  <p:sldIdLst>
    <p:sldId id="297" r:id="rId3"/>
    <p:sldId id="305" r:id="rId4"/>
    <p:sldId id="306" r:id="rId5"/>
    <p:sldId id="304" r:id="rId6"/>
    <p:sldId id="312" r:id="rId7"/>
    <p:sldId id="308" r:id="rId8"/>
    <p:sldId id="309" r:id="rId9"/>
    <p:sldId id="311" r:id="rId10"/>
    <p:sldId id="310" r:id="rId11"/>
    <p:sldId id="314" r:id="rId12"/>
    <p:sldId id="302" r:id="rId13"/>
  </p:sldIdLst>
  <p:sldSz cx="12192000" cy="6858000"/>
  <p:notesSz cx="6808788" cy="9940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58" autoAdjust="0"/>
    <p:restoredTop sz="94476" autoAdjust="0"/>
  </p:normalViewPr>
  <p:slideViewPr>
    <p:cSldViewPr>
      <p:cViewPr>
        <p:scale>
          <a:sx n="103" d="100"/>
          <a:sy n="103" d="100"/>
        </p:scale>
        <p:origin x="72" y="126"/>
      </p:cViewPr>
      <p:guideLst>
        <p:guide orient="horz" pos="2160"/>
        <p:guide pos="574"/>
      </p:guideLst>
    </p:cSldViewPr>
  </p:slideViewPr>
  <p:outlineViewPr>
    <p:cViewPr>
      <p:scale>
        <a:sx n="33" d="100"/>
        <a:sy n="33" d="100"/>
      </p:scale>
      <p:origin x="0" y="202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-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9" y="0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/>
          <a:lstStyle>
            <a:lvl1pPr algn="r">
              <a:defRPr sz="1200"/>
            </a:lvl1pPr>
          </a:lstStyle>
          <a:p>
            <a:pPr>
              <a:defRPr/>
            </a:pPr>
            <a:fld id="{5986CBE3-142C-493A-ADA3-C12654463F15}" type="datetimeFigureOut">
              <a:rPr lang="bg-BG"/>
              <a:pPr>
                <a:defRPr/>
              </a:pPr>
              <a:t>21.3.2018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2153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9" y="9442153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 anchor="b"/>
          <a:lstStyle>
            <a:lvl1pPr algn="r">
              <a:defRPr sz="1200"/>
            </a:lvl1pPr>
          </a:lstStyle>
          <a:p>
            <a:pPr>
              <a:defRPr/>
            </a:pPr>
            <a:fld id="{23321A4E-848E-4405-8446-B6982ECB316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1392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E263A7-478A-4704-90F3-2C909BE1B692}" type="datetimeFigureOut">
              <a:rPr lang="en-US"/>
              <a:pPr>
                <a:defRPr/>
              </a:pPr>
              <a:t>3/21/2018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45" tIns="46623" rIns="93245" bIns="4662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93245" tIns="46623" rIns="93245" bIns="466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153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9" y="9442153"/>
            <a:ext cx="2950475" cy="497046"/>
          </a:xfrm>
          <a:prstGeom prst="rect">
            <a:avLst/>
          </a:prstGeom>
        </p:spPr>
        <p:txBody>
          <a:bodyPr vert="horz" lIns="93245" tIns="46623" rIns="93245" bIns="466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4F278A-1655-4729-A3A7-AEEC8DD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38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6125"/>
            <a:ext cx="6627812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765539-9D0D-40F9-8EB0-FC47033417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913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4F278A-1655-4729-A3A7-AEEC8DD36B4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34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png"/><Relationship Id="rId7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slide" Target="../slides/slide1.xml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>
            <a:normAutofit/>
          </a:bodyPr>
          <a:lstStyle>
            <a:lvl1pPr>
              <a:defRPr sz="1800">
                <a:latin typeface="Arial Narrow" panose="020B0606020202030204" pitchFamily="34" charset="0"/>
              </a:defRPr>
            </a:lvl1pPr>
            <a:lvl2pPr>
              <a:defRPr sz="1800">
                <a:latin typeface="Arial Narrow" panose="020B0606020202030204" pitchFamily="34" charset="0"/>
              </a:defRPr>
            </a:lvl2pPr>
            <a:lvl3pPr>
              <a:defRPr sz="1800">
                <a:latin typeface="Arial Narrow" panose="020B0606020202030204" pitchFamily="34" charset="0"/>
              </a:defRPr>
            </a:lvl3pPr>
            <a:lvl4pPr>
              <a:defRPr sz="1800">
                <a:latin typeface="Arial Narrow" panose="020B0606020202030204" pitchFamily="34" charset="0"/>
              </a:defRPr>
            </a:lvl4pPr>
            <a:lvl5pPr>
              <a:defRPr sz="18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4193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132857"/>
            <a:ext cx="6912768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79425" y="4149725"/>
            <a:ext cx="5400675" cy="2374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826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15212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131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-3731"/>
            <a:ext cx="7200000" cy="360661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4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sp>
        <p:nvSpPr>
          <p:cNvPr id="10" name="Trapezoid 9"/>
          <p:cNvSpPr/>
          <p:nvPr/>
        </p:nvSpPr>
        <p:spPr>
          <a:xfrm rot="5757484">
            <a:off x="6734101" y="5390751"/>
            <a:ext cx="1440000" cy="1728000"/>
          </a:xfrm>
          <a:prstGeom prst="trapezoid">
            <a:avLst>
              <a:gd name="adj" fmla="val 12539"/>
            </a:avLst>
          </a:prstGeom>
          <a:blipFill dpi="0" rotWithShape="0">
            <a:blip r:embed="rId3" cstate="email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/>
          </a:p>
        </p:txBody>
      </p:sp>
      <p:sp>
        <p:nvSpPr>
          <p:cNvPr id="11" name="Trapezoid 10">
            <a:hlinkClick r:id="" action="ppaction://noaction"/>
          </p:cNvPr>
          <p:cNvSpPr/>
          <p:nvPr/>
        </p:nvSpPr>
        <p:spPr>
          <a:xfrm rot="9042277">
            <a:off x="9066823" y="1491560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304800" ty="-317500" sx="80000" sy="80000" flip="none" algn="ctr"/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/>
          </a:p>
        </p:txBody>
      </p:sp>
      <p:sp>
        <p:nvSpPr>
          <p:cNvPr id="12" name="Trapezoid 11">
            <a:hlinkClick r:id="rId5" action="ppaction://hlinksldjump"/>
          </p:cNvPr>
          <p:cNvSpPr/>
          <p:nvPr/>
        </p:nvSpPr>
        <p:spPr>
          <a:xfrm rot="10178439">
            <a:off x="10604292" y="901749"/>
            <a:ext cx="1800000" cy="1728000"/>
          </a:xfrm>
          <a:prstGeom prst="trapezoid">
            <a:avLst>
              <a:gd name="adj" fmla="val 17565"/>
            </a:avLst>
          </a:prstGeom>
          <a:blipFill dpi="0" rotWithShape="0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/>
          </a:p>
        </p:txBody>
      </p:sp>
      <p:sp>
        <p:nvSpPr>
          <p:cNvPr id="13" name="Trapezoid 12">
            <a:hlinkClick r:id="" action="ppaction://noaction"/>
          </p:cNvPr>
          <p:cNvSpPr/>
          <p:nvPr/>
        </p:nvSpPr>
        <p:spPr>
          <a:xfrm rot="7869555">
            <a:off x="7796931" y="2515097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7"/>
            <a:srcRect/>
            <a:stretch>
              <a:fillRect t="3000" r="-40000" b="-1000"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/>
          </a:p>
        </p:txBody>
      </p:sp>
      <p:sp>
        <p:nvSpPr>
          <p:cNvPr id="14" name="Trapezoid 13">
            <a:hlinkClick r:id="" action="ppaction://noaction"/>
          </p:cNvPr>
          <p:cNvSpPr/>
          <p:nvPr/>
        </p:nvSpPr>
        <p:spPr>
          <a:xfrm rot="6693278">
            <a:off x="6955695" y="3905355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8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243" y="5773702"/>
            <a:ext cx="2711727" cy="85169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5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6889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24035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661248"/>
            <a:ext cx="7200000" cy="106576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5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78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170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321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2130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6241" y="3004482"/>
            <a:ext cx="3983888" cy="3903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142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213" y="5589240"/>
            <a:ext cx="1345915" cy="13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2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7302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5567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71" y="227687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371" y="263691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371" y="299695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371" y="335699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371" y="371703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371" y="407707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1371" y="443711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71" y="479715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371" y="51571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371" y="55172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360255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370825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36487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576" y="15567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9576" y="19168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9576" y="22768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9576" y="26369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79576" y="29969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79576" y="33569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79576" y="37170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79576" y="40770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576" y="44371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79576" y="47971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576" y="51571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9576" y="55172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83560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83560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83560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83560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83560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83560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83560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83560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83560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83560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3560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883560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94756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7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172181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2143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4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227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570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3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646639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5329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055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88540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88640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8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Контейнер за долния колонтитул 4"/>
          <p:cNvSpPr txBox="1">
            <a:spLocks/>
          </p:cNvSpPr>
          <p:nvPr userDrawn="1"/>
        </p:nvSpPr>
        <p:spPr>
          <a:xfrm>
            <a:off x="10416480" y="6558314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611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1935094" y="1965175"/>
            <a:ext cx="6858000" cy="2927648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1965174" y="1965174"/>
            <a:ext cx="6858000" cy="2927649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2957729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8679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274972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305046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2" y="5681448"/>
            <a:ext cx="1706765" cy="1073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02" y="2488019"/>
            <a:ext cx="2258589" cy="190322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6" name="Flowchart: Off-page Connector 5"/>
          <p:cNvSpPr/>
          <p:nvPr userDrawn="1"/>
        </p:nvSpPr>
        <p:spPr>
          <a:xfrm rot="16200000">
            <a:off x="-274978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Flowchart: Off-page Connector 6"/>
          <p:cNvSpPr/>
          <p:nvPr userDrawn="1"/>
        </p:nvSpPr>
        <p:spPr>
          <a:xfrm rot="16200000">
            <a:off x="-305052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628" r="62514" b="13122"/>
          <a:stretch/>
        </p:blipFill>
        <p:spPr>
          <a:xfrm>
            <a:off x="-6" y="2707329"/>
            <a:ext cx="2742053" cy="4047165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 userDrawn="1"/>
        </p:nvSpPr>
        <p:spPr>
          <a:xfrm>
            <a:off x="10560496" y="6571440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184882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184882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264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3/21/2018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3005" y="63678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6470475"/>
            <a:ext cx="1554526" cy="262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25068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 flipH="1">
            <a:off x="0" y="439068"/>
            <a:ext cx="12192000" cy="457200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374161">
                <a:moveTo>
                  <a:pt x="0" y="145561"/>
                </a:moveTo>
                <a:lnTo>
                  <a:pt x="0" y="374161"/>
                </a:lnTo>
                <a:cubicBezTo>
                  <a:pt x="122114" y="599017"/>
                  <a:pt x="204030" y="175847"/>
                  <a:pt x="341313" y="17585"/>
                </a:cubicBezTo>
                <a:cubicBezTo>
                  <a:pt x="480114" y="-87923"/>
                  <a:pt x="520312" y="60569"/>
                  <a:pt x="546100" y="57638"/>
                </a:cubicBezTo>
                <a:lnTo>
                  <a:pt x="546100" y="0"/>
                </a:lnTo>
                <a:cubicBezTo>
                  <a:pt x="372410" y="-378069"/>
                  <a:pt x="139559" y="506046"/>
                  <a:pt x="0" y="14556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5"/>
          <p:cNvSpPr/>
          <p:nvPr userDrawn="1"/>
        </p:nvSpPr>
        <p:spPr>
          <a:xfrm flipH="1">
            <a:off x="0" y="457212"/>
            <a:ext cx="12192000" cy="692856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21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 userDrawn="1"/>
        </p:nvSpPr>
        <p:spPr>
          <a:xfrm flipH="1">
            <a:off x="0" y="551344"/>
            <a:ext cx="12192000" cy="789425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77000">
                <a:schemeClr val="accent1">
                  <a:lumMod val="60000"/>
                  <a:lumOff val="40000"/>
                  <a:alpha val="12000"/>
                </a:schemeClr>
              </a:gs>
              <a:gs pos="50000">
                <a:schemeClr val="accent1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AEF8B4-ACE6-4120-9C58-0AD9D14F1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2807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744406" y="6453337"/>
            <a:ext cx="22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www.bia-bg.com</a:t>
            </a:r>
            <a:endParaRPr lang="bg-BG" sz="1400" dirty="0"/>
          </a:p>
        </p:txBody>
      </p:sp>
      <p:pic>
        <p:nvPicPr>
          <p:cNvPr id="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8242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07701" y="44624"/>
            <a:ext cx="8736971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 bwMode="auto">
          <a:xfrm>
            <a:off x="-48683" y="-2"/>
            <a:ext cx="2676635" cy="6863757"/>
          </a:xfrm>
          <a:prstGeom prst="rect">
            <a:avLst/>
          </a:prstGeom>
          <a:blipFill dpi="0" rotWithShape="1">
            <a:blip r:embed="rId2" cstate="email">
              <a:alphaModFix amt="6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73356" r="-27467"/>
            </a:stretch>
          </a:blip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22" name="Flowchart: Delay 21"/>
          <p:cNvSpPr/>
          <p:nvPr userDrawn="1"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871531" y="21628"/>
            <a:ext cx="1728000" cy="6840000"/>
            <a:chOff x="1006004" y="0"/>
            <a:chExt cx="901699" cy="6863756"/>
          </a:xfrm>
        </p:grpSpPr>
        <p:sp>
          <p:nvSpPr>
            <p:cNvPr id="16" name="Freeform 15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8242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 userDrawn="1"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597" y="260648"/>
            <a:ext cx="1915967" cy="3312368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8242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 userDrawn="1"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0068">
            <a:off x="318624" y="596582"/>
            <a:ext cx="1514080" cy="2283637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8242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 userDrawn="1"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1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8" y="316898"/>
            <a:ext cx="2284248" cy="21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24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319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291157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281784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203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8745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15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771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88640"/>
            <a:ext cx="2075887" cy="895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 userDrawn="1"/>
        </p:nvSpPr>
        <p:spPr>
          <a:xfrm>
            <a:off x="576641" y="1146230"/>
            <a:ext cx="1593321" cy="3385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www.bia-bg.com</a:t>
            </a:r>
            <a:endParaRPr lang="bg-B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87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5657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0536" y="5443361"/>
            <a:ext cx="1296144" cy="14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483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44032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96572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72724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79576" y="15567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279576" y="19168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279576" y="22768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279576" y="26369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79576" y="29969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79576" y="33569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279576" y="37170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279576" y="40770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279576" y="44371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279576" y="47971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279576" y="51571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279576" y="55172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1953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91953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91953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91953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191953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191953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191953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91953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191953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91953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191953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191953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342352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4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09320"/>
            <a:ext cx="9648395" cy="548681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3604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771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190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825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75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8798767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782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>
                <a:solidFill>
                  <a:srgbClr val="00466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5224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Контейнер за долния колонтитул 4"/>
          <p:cNvSpPr txBox="1">
            <a:spLocks/>
          </p:cNvSpPr>
          <p:nvPr userDrawn="1"/>
        </p:nvSpPr>
        <p:spPr>
          <a:xfrm>
            <a:off x="10368242" y="6505775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6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6878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675646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675646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35360" y="2717045"/>
            <a:ext cx="3324244" cy="10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83146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503613" y="0"/>
            <a:ext cx="8582025" cy="6859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5901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9309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3/21/2018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05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image" Target="../media/image36.pn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900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457430"/>
            <a:ext cx="12195224" cy="40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485593"/>
            <a:ext cx="12195224" cy="372406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550132"/>
            <a:ext cx="1569024" cy="263679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 userDrawn="1"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7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79" r:id="rId2"/>
    <p:sldLayoutId id="2147484078" r:id="rId3"/>
    <p:sldLayoutId id="2147484014" r:id="rId4"/>
    <p:sldLayoutId id="2147484080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5" r:id="rId25"/>
    <p:sldLayoutId id="2147484036" r:id="rId26"/>
    <p:sldLayoutId id="2147484037" r:id="rId27"/>
    <p:sldLayoutId id="2147484038" r:id="rId28"/>
    <p:sldLayoutId id="2147484039" r:id="rId29"/>
    <p:sldLayoutId id="2147484077" r:id="rId30"/>
    <p:sldLayoutId id="2147484040" r:id="rId31"/>
    <p:sldLayoutId id="2147484000" r:id="rId32"/>
    <p:sldLayoutId id="2147484005" r:id="rId33"/>
    <p:sldLayoutId id="2147484006" r:id="rId34"/>
    <p:sldLayoutId id="2147484008" r:id="rId35"/>
    <p:sldLayoutId id="2147484010" r:id="rId36"/>
    <p:sldLayoutId id="2147484011" r:id="rId3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40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2"/>
          <p:cNvSpPr>
            <a:spLocks noChangeArrowheads="1"/>
          </p:cNvSpPr>
          <p:nvPr userDrawn="1"/>
        </p:nvSpPr>
        <p:spPr bwMode="auto">
          <a:xfrm rot="10800000">
            <a:off x="-3224" y="6286694"/>
            <a:ext cx="12195224" cy="5805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 userDrawn="1"/>
        </p:nvSpPr>
        <p:spPr bwMode="auto">
          <a:xfrm rot="10800000">
            <a:off x="-3224" y="6309319"/>
            <a:ext cx="12195224" cy="557968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729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263352" y="6381328"/>
            <a:ext cx="1595027" cy="432048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29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  <p:sldLayoutId id="2147484062" r:id="rId17"/>
    <p:sldLayoutId id="2147484063" r:id="rId18"/>
    <p:sldLayoutId id="2147484064" r:id="rId19"/>
    <p:sldLayoutId id="2147484065" r:id="rId20"/>
    <p:sldLayoutId id="2147484066" r:id="rId21"/>
    <p:sldLayoutId id="2147484068" r:id="rId22"/>
    <p:sldLayoutId id="2147484069" r:id="rId23"/>
    <p:sldLayoutId id="2147484070" r:id="rId24"/>
    <p:sldLayoutId id="2147484071" r:id="rId25"/>
    <p:sldLayoutId id="2147484072" r:id="rId26"/>
    <p:sldLayoutId id="2147484073" r:id="rId27"/>
    <p:sldLayoutId id="2147484074" r:id="rId28"/>
    <p:sldLayoutId id="2147484075" r:id="rId2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2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1423" y="1484784"/>
            <a:ext cx="7793287" cy="902345"/>
          </a:xfrm>
        </p:spPr>
        <p:txBody>
          <a:bodyPr/>
          <a:lstStyle/>
          <a:p>
            <a:pPr algn="l"/>
            <a:r>
              <a:rPr lang="bg-BG" dirty="0" smtClean="0"/>
              <a:t>Регионална мрежа </a:t>
            </a:r>
            <a:br>
              <a:rPr lang="bg-BG" dirty="0" smtClean="0"/>
            </a:br>
            <a:r>
              <a:rPr lang="bg-BG" dirty="0" smtClean="0"/>
              <a:t>Възможности за предоставяне на услуги 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1424" y="5301208"/>
            <a:ext cx="7011144" cy="992088"/>
          </a:xfrm>
        </p:spPr>
        <p:txBody>
          <a:bodyPr/>
          <a:lstStyle/>
          <a:p>
            <a:pPr algn="l"/>
            <a:r>
              <a:rPr lang="bg-BG" sz="2400" b="1" dirty="0" smtClean="0"/>
              <a:t>Мирослав Тончев</a:t>
            </a:r>
            <a:endParaRPr lang="bg-BG" sz="2400" b="1" dirty="0"/>
          </a:p>
          <a:p>
            <a:pPr algn="l"/>
            <a:r>
              <a:rPr lang="bg-BG" i="1" dirty="0" smtClean="0"/>
              <a:t>Гл. директор</a:t>
            </a:r>
            <a:endParaRPr lang="bg-BG" i="1" dirty="0"/>
          </a:p>
          <a:p>
            <a:pPr algn="l"/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3143672" y="116632"/>
            <a:ext cx="8928992" cy="5921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Постигане на свободно, справедливо и съпричастно общество, основано на култ към труда, образованието и културата на човешкия ресурс – основен двигател на прогреса.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МИСИЯ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БСК е национално  отговорен съюз на бизнеса, работещ за: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условия за ускорен и устойчив растеж;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Прозрачно управление;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Стабилно законодателство, защитаващо </a:t>
            </a:r>
            <a:r>
              <a:rPr lang="bg-BG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принципи</a:t>
            </a: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Балансирана икономика, основана на знанието и носеща висока добавена стойност;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 третиране на собствеността;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Конкурентен пазар, в т.ч. на социални услуги;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на човешките ресурси и гъвкави индустриални отношения;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Съхраняване и развитие на българското производство,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Разширяване на икономическата свобода и поощряване на предприемачеството;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Ограничаване на административния натиск и участието на държавата в икономиката;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Справедливо и ускорено правораздаване;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Ограничаване на нормативната несигурност и честите промени на закони;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съвременни модели за бизнес мрежи;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на интересите на българските работодатели и предприемачи на местно и международно ниво.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БСК е обединител на юридически и физически лица, готови да работят за създаване на справедливо, съпричастно и свободно </a:t>
            </a:r>
            <a:r>
              <a:rPr lang="bg-BG" sz="16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общество…..</a:t>
            </a:r>
            <a:endParaRPr lang="bg-BG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702" y="2564904"/>
            <a:ext cx="19423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</a:rPr>
              <a:t>Българска </a:t>
            </a:r>
          </a:p>
          <a:p>
            <a:r>
              <a:rPr lang="bg-BG" sz="2400" b="1" dirty="0" smtClean="0">
                <a:solidFill>
                  <a:schemeClr val="bg1"/>
                </a:solidFill>
              </a:rPr>
              <a:t>стопанска </a:t>
            </a:r>
          </a:p>
          <a:p>
            <a:r>
              <a:rPr lang="bg-BG" sz="2400" b="1" dirty="0" smtClean="0">
                <a:solidFill>
                  <a:schemeClr val="bg1"/>
                </a:solidFill>
              </a:rPr>
              <a:t>Камара</a:t>
            </a:r>
          </a:p>
          <a:p>
            <a:r>
              <a:rPr lang="bg-BG" sz="2400" b="1" dirty="0" smtClean="0">
                <a:solidFill>
                  <a:schemeClr val="bg1"/>
                </a:solidFill>
              </a:rPr>
              <a:t>Същност и </a:t>
            </a:r>
          </a:p>
          <a:p>
            <a:r>
              <a:rPr lang="bg-BG" sz="2400" b="1" dirty="0" smtClean="0">
                <a:solidFill>
                  <a:schemeClr val="bg1"/>
                </a:solidFill>
              </a:rPr>
              <a:t>Визия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5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>
                <a:effectLst/>
              </a:rPr>
              <a:t>Цел/и</a:t>
            </a:r>
            <a:r>
              <a:rPr lang="bg-BG" dirty="0">
                <a:effectLst/>
              </a:rPr>
              <a:t/>
            </a:r>
            <a:br>
              <a:rPr lang="bg-BG" dirty="0">
                <a:effectLst/>
              </a:rPr>
            </a:br>
            <a:endParaRPr lang="bg-BG" dirty="0"/>
          </a:p>
        </p:txBody>
      </p:sp>
      <p:sp>
        <p:nvSpPr>
          <p:cNvPr id="3" name="TextBox 2"/>
          <p:cNvSpPr txBox="1"/>
          <p:nvPr/>
        </p:nvSpPr>
        <p:spPr>
          <a:xfrm>
            <a:off x="3215680" y="116632"/>
            <a:ext cx="792088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dirty="0"/>
              <a:t>Въвеждане на нови практики и механизми с цел по-ефективен диалог и отчитане на проблемите, позициите и </a:t>
            </a:r>
            <a:r>
              <a:rPr lang="bg-BG" b="1" dirty="0"/>
              <a:t>предложенията на членовете </a:t>
            </a:r>
            <a:r>
              <a:rPr lang="bg-BG" dirty="0" smtClean="0"/>
              <a:t>- </a:t>
            </a:r>
            <a:r>
              <a:rPr lang="bg-BG" dirty="0"/>
              <a:t>предприятия, </a:t>
            </a:r>
            <a:r>
              <a:rPr lang="bg-BG" dirty="0" smtClean="0"/>
              <a:t>секторни и браншови, териториални структури и други </a:t>
            </a:r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dirty="0"/>
              <a:t>Подобряване и </a:t>
            </a:r>
            <a:r>
              <a:rPr lang="bg-BG" b="1" dirty="0"/>
              <a:t>разширяване на партньорството </a:t>
            </a:r>
            <a:r>
              <a:rPr lang="bg-BG" dirty="0"/>
              <a:t>с другите работодателски и предприемачески </a:t>
            </a:r>
            <a:r>
              <a:rPr lang="bg-BG" dirty="0" smtClean="0"/>
              <a:t>съюзи, със </a:t>
            </a:r>
            <a:r>
              <a:rPr lang="bg-BG" dirty="0"/>
              <a:t>социалните партньори, с образователните и научните </a:t>
            </a:r>
            <a:r>
              <a:rPr lang="bg-BG" dirty="0" smtClean="0"/>
              <a:t>институти</a:t>
            </a:r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b="1" dirty="0"/>
              <a:t>Активно</a:t>
            </a:r>
            <a:r>
              <a:rPr lang="bg-BG" dirty="0"/>
              <a:t> партньорство с институциите и участие в </a:t>
            </a:r>
            <a:r>
              <a:rPr lang="bg-BG" dirty="0" smtClean="0"/>
              <a:t>икономическия и социалния диалог</a:t>
            </a:r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b="1" dirty="0"/>
              <a:t>Подобряване на вътрешните комуникации</a:t>
            </a:r>
            <a:r>
              <a:rPr lang="bg-BG" dirty="0"/>
              <a:t>, вкл. информационните </a:t>
            </a:r>
            <a:r>
              <a:rPr lang="bg-BG" dirty="0" smtClean="0"/>
              <a:t>ни системи </a:t>
            </a:r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b="1" dirty="0"/>
              <a:t>Оптимизиране на използването на материално-техническата </a:t>
            </a:r>
            <a:r>
              <a:rPr lang="bg-BG" b="1" dirty="0" smtClean="0"/>
              <a:t>база</a:t>
            </a:r>
            <a:endParaRPr lang="bg-BG" dirty="0"/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b="1" dirty="0"/>
              <a:t>Усъвършенстване на административния капацитет </a:t>
            </a:r>
            <a:r>
              <a:rPr lang="bg-BG" dirty="0"/>
              <a:t>и качеството на човешкия </a:t>
            </a:r>
            <a:r>
              <a:rPr lang="bg-BG" dirty="0" smtClean="0"/>
              <a:t>капитал</a:t>
            </a:r>
          </a:p>
          <a:p>
            <a:pPr algn="just"/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b="1" dirty="0"/>
              <a:t>Оптимизиране на листата от </a:t>
            </a:r>
            <a:r>
              <a:rPr lang="bg-BG" b="1" dirty="0" smtClean="0"/>
              <a:t>услуги</a:t>
            </a:r>
            <a:r>
              <a:rPr lang="bg-BG" dirty="0"/>
              <a:t> 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555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6688" y="1484784"/>
            <a:ext cx="2838395" cy="537321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200" dirty="0" smtClean="0"/>
              <a:t>Матрична структура на БСК. </a:t>
            </a:r>
            <a:br>
              <a:rPr lang="bg-BG" sz="2200" dirty="0" smtClean="0"/>
            </a:br>
            <a:r>
              <a:rPr lang="bg-BG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Състояние.</a:t>
            </a:r>
            <a: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Проблеми.</a:t>
            </a:r>
            <a: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Решения.</a:t>
            </a:r>
            <a: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bg-BG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 трябвало да </a:t>
            </a:r>
            <a:r>
              <a:rPr lang="bg-BG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бъде</a:t>
            </a:r>
            <a:r>
              <a:rPr lang="bg-BG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3215680" y="1124744"/>
            <a:ext cx="64807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u="sng" dirty="0"/>
              <a:t>Какво е (бизнес) </a:t>
            </a:r>
            <a:r>
              <a:rPr lang="bg-BG" sz="2400" b="1" u="sng" dirty="0" smtClean="0"/>
              <a:t>мрежа</a:t>
            </a:r>
          </a:p>
          <a:p>
            <a:endParaRPr lang="bg-BG" sz="2400" u="sng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Споделя и прилага общи правила </a:t>
            </a:r>
            <a:r>
              <a:rPr lang="bg-BG" sz="2400" dirty="0"/>
              <a:t>и обичаи за работа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/>
              <a:t>Обща култура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Споделено мислене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Споделяне на ресурси и експертиза</a:t>
            </a:r>
            <a:endParaRPr lang="bg-BG" sz="2400" dirty="0"/>
          </a:p>
          <a:p>
            <a:endParaRPr lang="bg-BG" sz="2400" dirty="0" smtClean="0"/>
          </a:p>
          <a:p>
            <a:endParaRPr lang="bg-BG" sz="2400" dirty="0" smtClean="0"/>
          </a:p>
          <a:p>
            <a:r>
              <a:rPr lang="bg-BG" sz="2400" b="1" u="sng" dirty="0" smtClean="0"/>
              <a:t>И </a:t>
            </a:r>
            <a:r>
              <a:rPr lang="bg-BG" sz="2400" b="1" u="sng" dirty="0"/>
              <a:t>какво не е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/>
              <a:t>Не е трудов </a:t>
            </a:r>
            <a:r>
              <a:rPr lang="bg-BG" sz="2400" dirty="0" smtClean="0"/>
              <a:t>договор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Не е достъп до държавна субсидия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Не е гарантиран паричен поток</a:t>
            </a:r>
            <a:endParaRPr lang="bg-BG" sz="240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28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3503710" cy="6858000"/>
          </a:xfrm>
        </p:spPr>
        <p:txBody>
          <a:bodyPr/>
          <a:lstStyle/>
          <a:p>
            <a:r>
              <a:rPr lang="bg-BG" u="sng" dirty="0"/>
              <a:t>Силата на </a:t>
            </a:r>
            <a:r>
              <a:rPr lang="bg-BG" u="sng" dirty="0" smtClean="0"/>
              <a:t/>
            </a:r>
            <a:br>
              <a:rPr lang="bg-BG" u="sng" dirty="0" smtClean="0"/>
            </a:br>
            <a:r>
              <a:rPr lang="bg-BG" u="sng" dirty="0" smtClean="0"/>
              <a:t>мрежата </a:t>
            </a:r>
            <a:r>
              <a:rPr lang="bg-BG" u="sng" dirty="0"/>
              <a:t/>
            </a:r>
            <a:br>
              <a:rPr lang="bg-BG" u="sng" dirty="0"/>
            </a:b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5087888" y="548680"/>
            <a:ext cx="6480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Кой </a:t>
            </a:r>
            <a:r>
              <a:rPr lang="bg-BG" sz="2400" dirty="0"/>
              <a:t>ни познава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/>
              <a:t>Какво знаем </a:t>
            </a:r>
            <a:r>
              <a:rPr lang="bg-BG" sz="2400" dirty="0" smtClean="0"/>
              <a:t>ние (</a:t>
            </a:r>
            <a:r>
              <a:rPr lang="en-US" sz="2400" dirty="0" smtClean="0"/>
              <a:t>know-how, </a:t>
            </a:r>
            <a:r>
              <a:rPr lang="bg-BG" sz="2400" dirty="0" smtClean="0"/>
              <a:t>експертиза)</a:t>
            </a:r>
            <a:endParaRPr lang="bg-BG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/>
              <a:t>Кой познаваме 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/>
              <a:t>Какво правим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Какво </a:t>
            </a:r>
            <a:r>
              <a:rPr lang="bg-BG" sz="2400" dirty="0"/>
              <a:t>можем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/>
              <a:t>Какво </a:t>
            </a:r>
            <a:r>
              <a:rPr lang="bg-BG" sz="2400" dirty="0"/>
              <a:t>трябва да правим</a:t>
            </a:r>
            <a:endParaRPr lang="bg-BG" sz="2400" dirty="0"/>
          </a:p>
        </p:txBody>
      </p:sp>
      <p:sp>
        <p:nvSpPr>
          <p:cNvPr id="4" name="Rectangle 3"/>
          <p:cNvSpPr/>
          <p:nvPr/>
        </p:nvSpPr>
        <p:spPr>
          <a:xfrm>
            <a:off x="2711624" y="4293096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/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/>
              <a:t>Какво </a:t>
            </a:r>
            <a:r>
              <a:rPr lang="bg-BG" sz="2400" dirty="0"/>
              <a:t>не ни достига и пречи </a:t>
            </a:r>
            <a:r>
              <a:rPr lang="bg-BG" sz="2400" dirty="0" smtClean="0"/>
              <a:t>да </a:t>
            </a:r>
            <a:r>
              <a:rPr lang="bg-BG" sz="2400" dirty="0"/>
              <a:t>бъдем ефективни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/>
              <a:t>Подходът </a:t>
            </a:r>
            <a:r>
              <a:rPr lang="bg-BG" sz="2400" dirty="0"/>
              <a:t>на самотния ездач срещу възможността от споделяне ресурсите на обща мрежа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/>
              <a:t>Каква </a:t>
            </a:r>
            <a:r>
              <a:rPr lang="bg-BG" sz="2400" dirty="0"/>
              <a:t>е скоростта на нашата </a:t>
            </a:r>
            <a:r>
              <a:rPr lang="bg-BG" sz="2400" dirty="0" smtClean="0"/>
              <a:t>мрежа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bg-BG" sz="2400" dirty="0" smtClean="0"/>
              <a:t>Какво </a:t>
            </a:r>
            <a:r>
              <a:rPr lang="bg-BG" sz="2400" dirty="0"/>
              <a:t>не </a:t>
            </a:r>
            <a:r>
              <a:rPr lang="bg-BG" sz="2400" dirty="0" smtClean="0"/>
              <a:t>можем и защо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425991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Дейности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3359696" y="74348"/>
            <a:ext cx="6624736" cy="6783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+mn-lt"/>
                <a:cs typeface="Arial" panose="020B0604020202020204" pitchFamily="34" charset="0"/>
              </a:rPr>
              <a:t>Консултативни </a:t>
            </a:r>
            <a:r>
              <a:rPr lang="bg-BG" sz="2400" dirty="0">
                <a:latin typeface="+mn-lt"/>
                <a:cs typeface="Arial" panose="020B0604020202020204" pitchFamily="34" charset="0"/>
              </a:rPr>
              <a:t>съвети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</a:rPr>
              <a:t>Становища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Схеми </a:t>
            </a: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bg-BG" sz="2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корупция</a:t>
            </a:r>
            <a:endParaRPr lang="bg-BG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Бюджет, данъци и такси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 и обучение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Демографски тенденции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Умения и компетенции на работната сила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Пазар на труда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Социално осигуряване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Здравеопазване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Административна тежест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Отпадъци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Такса „битови отпадъци“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Проблеми в отрасъл Енергетика (цена </a:t>
            </a: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bg-BG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ел.енергията</a:t>
            </a:r>
            <a:r>
              <a:rPr lang="bg-BG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bg-BG" sz="24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бизнеса)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+mn-lt"/>
                <a:cs typeface="Times New Roman" panose="02020603050405020304" pitchFamily="18" charset="0"/>
              </a:rPr>
              <a:t>Анализи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dirty="0" smtClean="0">
                <a:latin typeface="+mn-lt"/>
                <a:cs typeface="Times New Roman" panose="02020603050405020304" pitchFamily="18" charset="0"/>
              </a:rPr>
              <a:t>.....</a:t>
            </a:r>
            <a:endParaRPr lang="bg-BG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236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</a:t>
            </a:r>
            <a:b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2957731" y="10141"/>
            <a:ext cx="9234269" cy="700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Консултиране</a:t>
            </a:r>
            <a:r>
              <a:rPr lang="bg-BG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 консултантски услуги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Създаване</a:t>
            </a:r>
            <a:r>
              <a:rPr lang="en-US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бизнес</a:t>
            </a:r>
            <a:r>
              <a:rPr lang="en-US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мрежи</a:t>
            </a:r>
            <a:endParaRPr lang="bg-BG" sz="20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Анализи</a:t>
            </a:r>
            <a:r>
              <a:rPr lang="en-US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проучвания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Обучения</a:t>
            </a:r>
            <a:endParaRPr lang="bg-BG" sz="20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+mn-lt"/>
              </a:rPr>
              <a:t>У</a:t>
            </a:r>
            <a:r>
              <a:rPr lang="bg-BG" sz="2000" dirty="0" smtClean="0">
                <a:latin typeface="+mn-lt"/>
              </a:rPr>
              <a:t>становяване </a:t>
            </a:r>
            <a:r>
              <a:rPr lang="bg-BG" sz="2000" dirty="0">
                <a:latin typeface="+mn-lt"/>
              </a:rPr>
              <a:t>на бизнес отношения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Външнотърговски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услуги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Изнесен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търговски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офис</a:t>
            </a:r>
            <a:endParaRPr lang="bg-BG" sz="20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Сертификати за произход на стоки и услуги 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Арбитражен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съд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Оценка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сертифициране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Индустрия и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околна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среда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Правни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услуги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и Web услуги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endParaRPr lang="bg-BG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+mn-lt"/>
              </a:rPr>
              <a:t>Достъп до финансиране (банкови и небанкови ФИ, лизинг, фондов пазар, дялово инвестиране, други)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+mn-lt"/>
              </a:rPr>
              <a:t>Брокерски </a:t>
            </a:r>
            <a:r>
              <a:rPr lang="bg-BG" sz="2000" dirty="0" smtClean="0">
                <a:latin typeface="+mn-lt"/>
              </a:rPr>
              <a:t>услуги и участие </a:t>
            </a:r>
            <a:r>
              <a:rPr lang="bg-BG" sz="2000" dirty="0">
                <a:latin typeface="+mn-lt"/>
              </a:rPr>
              <a:t>в масово </a:t>
            </a:r>
            <a:r>
              <a:rPr lang="bg-BG" sz="2000" dirty="0" smtClean="0">
                <a:latin typeface="+mn-lt"/>
              </a:rPr>
              <a:t>финансиране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+mn-lt"/>
              </a:rPr>
              <a:t>Рекламна дейност</a:t>
            </a:r>
            <a:endParaRPr lang="en-US" sz="2000" dirty="0" smtClean="0">
              <a:latin typeface="+mn-lt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+mn-lt"/>
              </a:rPr>
              <a:t>Други дейности и услуги, осигуряващи достъп до свободно достъпни данни </a:t>
            </a:r>
            <a:r>
              <a:rPr lang="en-US" sz="2000" dirty="0" smtClean="0">
                <a:latin typeface="+mn-lt"/>
              </a:rPr>
              <a:t>(Open Data)</a:t>
            </a:r>
            <a:endParaRPr lang="bg-BG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33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Конкурентни организации</a:t>
            </a:r>
            <a:endParaRPr lang="bg-BG" dirty="0"/>
          </a:p>
        </p:txBody>
      </p:sp>
      <p:sp>
        <p:nvSpPr>
          <p:cNvPr id="4" name="Horizontal Scroll 3"/>
          <p:cNvSpPr/>
          <p:nvPr/>
        </p:nvSpPr>
        <p:spPr>
          <a:xfrm>
            <a:off x="3287688" y="188640"/>
            <a:ext cx="5514533" cy="9361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2400" dirty="0"/>
              <a:t>Какво правят (</a:t>
            </a:r>
            <a:r>
              <a:rPr lang="bg-BG" sz="2400" dirty="0" smtClean="0"/>
              <a:t>предоставят като услуги)</a:t>
            </a:r>
            <a:endParaRPr lang="bg-BG" sz="2400" dirty="0"/>
          </a:p>
        </p:txBody>
      </p:sp>
      <p:sp>
        <p:nvSpPr>
          <p:cNvPr id="5" name="Horizontal Scroll 4"/>
          <p:cNvSpPr/>
          <p:nvPr/>
        </p:nvSpPr>
        <p:spPr>
          <a:xfrm>
            <a:off x="4583832" y="1678741"/>
            <a:ext cx="5514533" cy="9361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2400" dirty="0"/>
              <a:t>Как работят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5755032" y="2769097"/>
            <a:ext cx="5514533" cy="9361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2400" dirty="0"/>
              <a:t>Защо успяват</a:t>
            </a:r>
            <a:endParaRPr lang="en-US" sz="2400" dirty="0"/>
          </a:p>
        </p:txBody>
      </p:sp>
      <p:sp>
        <p:nvSpPr>
          <p:cNvPr id="7" name="Horizontal Scroll 6"/>
          <p:cNvSpPr/>
          <p:nvPr/>
        </p:nvSpPr>
        <p:spPr>
          <a:xfrm>
            <a:off x="4583832" y="4104946"/>
            <a:ext cx="5514533" cy="9361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2400" dirty="0"/>
              <a:t>С какво ни превъзхождат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3287688" y="5440795"/>
            <a:ext cx="5514533" cy="9361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2800" dirty="0"/>
              <a:t>С какво ние ги превъзхождаме</a:t>
            </a:r>
          </a:p>
        </p:txBody>
      </p:sp>
    </p:spTree>
    <p:extLst>
      <p:ext uri="{BB962C8B-B14F-4D97-AF65-F5344CB8AC3E}">
        <p14:creationId xmlns:p14="http://schemas.microsoft.com/office/powerpoint/2010/main" val="360041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8696" y="1916832"/>
            <a:ext cx="2957729" cy="3284984"/>
          </a:xfrm>
        </p:spPr>
        <p:txBody>
          <a:bodyPr/>
          <a:lstStyle/>
          <a:p>
            <a:r>
              <a:rPr lang="bg-BG" dirty="0" smtClean="0"/>
              <a:t>Членство.  </a:t>
            </a:r>
            <a:r>
              <a:rPr lang="bg-BG" i="1" dirty="0" err="1" smtClean="0"/>
              <a:t>Членствени</a:t>
            </a:r>
            <a:r>
              <a:rPr lang="bg-BG" i="1" dirty="0" smtClean="0"/>
              <a:t> отношения.</a:t>
            </a:r>
            <a:br>
              <a:rPr lang="bg-BG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bg-BG" i="1" dirty="0" smtClean="0"/>
              <a:t>Други организации</a:t>
            </a:r>
            <a:endParaRPr lang="bg-BG" i="1" dirty="0"/>
          </a:p>
        </p:txBody>
      </p:sp>
      <p:sp>
        <p:nvSpPr>
          <p:cNvPr id="3" name="Rectangle 2"/>
          <p:cNvSpPr/>
          <p:nvPr/>
        </p:nvSpPr>
        <p:spPr>
          <a:xfrm>
            <a:off x="6266888" y="588750"/>
            <a:ext cx="2255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Преки членове </a:t>
            </a:r>
            <a:r>
              <a:rPr lang="ru-RU" dirty="0"/>
              <a:t>на БТПП </a:t>
            </a:r>
            <a:r>
              <a:rPr lang="ru-RU" dirty="0" smtClean="0"/>
              <a:t>а</a:t>
            </a:r>
            <a:r>
              <a:rPr lang="ru-RU" dirty="0"/>
              <a:t>) минималния пакет от услужи – на стойност </a:t>
            </a:r>
            <a:r>
              <a:rPr lang="ru-RU" b="1" dirty="0"/>
              <a:t>250</a:t>
            </a:r>
            <a:r>
              <a:rPr lang="ru-RU" dirty="0"/>
              <a:t> лв.; б) стандартният пакет от услуги – на стойност </a:t>
            </a:r>
            <a:r>
              <a:rPr lang="ru-RU" b="1" dirty="0"/>
              <a:t>800</a:t>
            </a:r>
            <a:r>
              <a:rPr lang="ru-RU" dirty="0"/>
              <a:t> лв.; в) разширения пакет от услуги – на стойност </a:t>
            </a:r>
            <a:r>
              <a:rPr lang="ru-RU" b="1" dirty="0"/>
              <a:t>2 500 </a:t>
            </a:r>
            <a:r>
              <a:rPr lang="ru-RU" dirty="0"/>
              <a:t>лв.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9243528" y="588750"/>
            <a:ext cx="2232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latin typeface="Arial" panose="020B0604020202020204" pitchFamily="34" charset="0"/>
                <a:ea typeface="Times New Roman" panose="02020603050405020304" pitchFamily="18" charset="0"/>
              </a:rPr>
              <a:t>Встъпителната вноска е в размер на </a:t>
            </a:r>
            <a:r>
              <a:rPr lang="bg-BG" b="1" dirty="0">
                <a:latin typeface="Arial" panose="020B0604020202020204" pitchFamily="34" charset="0"/>
                <a:ea typeface="Times New Roman" panose="02020603050405020304" pitchFamily="18" charset="0"/>
              </a:rPr>
              <a:t>2000 лева</a:t>
            </a:r>
            <a:r>
              <a:rPr lang="bg-BG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bg-BG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годишен членски внос в </a:t>
            </a:r>
            <a:r>
              <a:rPr lang="bg-BG" dirty="0">
                <a:latin typeface="Arial" panose="020B0604020202020204" pitchFamily="34" charset="0"/>
                <a:ea typeface="Times New Roman" panose="02020603050405020304" pitchFamily="18" charset="0"/>
              </a:rPr>
              <a:t>размер на </a:t>
            </a:r>
            <a:r>
              <a:rPr lang="bg-BG" b="1" dirty="0">
                <a:latin typeface="Arial" panose="020B0604020202020204" pitchFamily="34" charset="0"/>
                <a:ea typeface="Times New Roman" panose="02020603050405020304" pitchFamily="18" charset="0"/>
              </a:rPr>
              <a:t>2000 </a:t>
            </a:r>
            <a:r>
              <a:rPr lang="bg-BG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лева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2927648" y="588750"/>
            <a:ext cx="2736304" cy="2585323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dirty="0"/>
              <a:t>Търговски дружества: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Членски </a:t>
            </a:r>
            <a:r>
              <a:rPr lang="ru-RU" dirty="0"/>
              <a:t>внос </a:t>
            </a:r>
            <a:r>
              <a:rPr lang="ru-RU" dirty="0" smtClean="0"/>
              <a:t>от </a:t>
            </a:r>
            <a:r>
              <a:rPr lang="ru-RU" b="1" dirty="0"/>
              <a:t>100</a:t>
            </a:r>
            <a:r>
              <a:rPr lang="ru-RU" dirty="0"/>
              <a:t> лв. </a:t>
            </a:r>
            <a:r>
              <a:rPr lang="ru-RU" dirty="0" smtClean="0"/>
              <a:t>За микропредприятия;  </a:t>
            </a:r>
          </a:p>
          <a:p>
            <a:r>
              <a:rPr lang="ru-RU" dirty="0" smtClean="0"/>
              <a:t>от </a:t>
            </a:r>
            <a:r>
              <a:rPr lang="ru-RU" b="1" dirty="0"/>
              <a:t>200</a:t>
            </a:r>
            <a:r>
              <a:rPr lang="ru-RU" dirty="0"/>
              <a:t> лв</a:t>
            </a:r>
            <a:r>
              <a:rPr lang="ru-RU" dirty="0" smtClean="0"/>
              <a:t>. За малки предприятия; от </a:t>
            </a:r>
            <a:r>
              <a:rPr lang="ru-RU" b="1" dirty="0" smtClean="0"/>
              <a:t>500</a:t>
            </a:r>
            <a:r>
              <a:rPr lang="ru-RU" dirty="0" smtClean="0"/>
              <a:t> лв. за средни предприятия; от </a:t>
            </a:r>
            <a:r>
              <a:rPr lang="ru-RU" dirty="0"/>
              <a:t>1000 лв. Големи </a:t>
            </a:r>
            <a:r>
              <a:rPr lang="ru-RU" dirty="0" smtClean="0"/>
              <a:t>предприятия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9243528" y="18864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/>
              <a:t>КРИБ</a:t>
            </a:r>
            <a:endParaRPr lang="bg-BG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19213" y="18864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БТПП</a:t>
            </a:r>
            <a:endParaRPr lang="bg-BG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27648" y="188640"/>
            <a:ext cx="1352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БСК</a:t>
            </a:r>
            <a:endParaRPr lang="bg-BG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264351" y="3068960"/>
            <a:ext cx="2736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АМЧАМ</a:t>
            </a:r>
          </a:p>
          <a:p>
            <a:r>
              <a:rPr lang="bg-BG" dirty="0" smtClean="0"/>
              <a:t>Компании с над 51% чужд. Участие – 2500 лв.</a:t>
            </a:r>
          </a:p>
          <a:p>
            <a:r>
              <a:rPr lang="bg-BG" dirty="0" smtClean="0"/>
              <a:t>Местни компании – 1700 </a:t>
            </a:r>
            <a:r>
              <a:rPr lang="bg-BG" dirty="0" err="1" smtClean="0"/>
              <a:t>лв.ю</a:t>
            </a:r>
            <a:endParaRPr lang="bg-BG" dirty="0" smtClean="0"/>
          </a:p>
          <a:p>
            <a:r>
              <a:rPr lang="bg-BG" dirty="0" smtClean="0"/>
              <a:t>Индивидуални членове - 750 лв.</a:t>
            </a:r>
          </a:p>
          <a:p>
            <a:r>
              <a:rPr lang="bg-BG" dirty="0" smtClean="0"/>
              <a:t>ЮЛНЦ – 850 лв.</a:t>
            </a:r>
          </a:p>
          <a:p>
            <a:r>
              <a:rPr lang="bg-BG" dirty="0" smtClean="0"/>
              <a:t>Асоциирани членове – 600</a:t>
            </a:r>
            <a:r>
              <a:rPr lang="en-US" dirty="0" smtClean="0"/>
              <a:t> USD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2975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Мрежата като</a:t>
            </a:r>
            <a:br>
              <a:rPr lang="bg-BG" dirty="0" smtClean="0"/>
            </a:br>
            <a:r>
              <a:rPr lang="bg-BG" dirty="0" smtClean="0"/>
              <a:t>инструмент.</a:t>
            </a:r>
            <a:br>
              <a:rPr lang="bg-BG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bg-BG" dirty="0" smtClean="0"/>
              <a:t>Инструменти на мрежата!</a:t>
            </a:r>
            <a:endParaRPr lang="bg-BG" dirty="0"/>
          </a:p>
        </p:txBody>
      </p:sp>
      <p:sp>
        <p:nvSpPr>
          <p:cNvPr id="3" name="Rounded Rectangle 2"/>
          <p:cNvSpPr/>
          <p:nvPr/>
        </p:nvSpPr>
        <p:spPr>
          <a:xfrm>
            <a:off x="3267560" y="1662167"/>
            <a:ext cx="2592288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Мрежата сега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66206" y="4236551"/>
            <a:ext cx="2592288" cy="23762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dirty="0" smtClean="0"/>
              <a:t>Мрежата</a:t>
            </a:r>
            <a:r>
              <a:rPr lang="bg-BG" dirty="0" smtClean="0"/>
              <a:t> след 3</a:t>
            </a:r>
            <a:r>
              <a:rPr lang="en-US" dirty="0" smtClean="0"/>
              <a:t>Y</a:t>
            </a:r>
            <a:endParaRPr lang="bg-BG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8350003" y="559633"/>
            <a:ext cx="1368152" cy="115212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i="1" dirty="0" smtClean="0"/>
              <a:t>Мрежата след 3</a:t>
            </a:r>
            <a:r>
              <a:rPr lang="en-US" sz="1400" i="1" dirty="0" smtClean="0"/>
              <a:t>Y</a:t>
            </a:r>
            <a:endParaRPr lang="bg-BG" sz="1400" i="1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8053672" y="2254076"/>
            <a:ext cx="1960815" cy="14401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Мрежата след 3</a:t>
            </a:r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bg-BG" sz="16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16200000">
            <a:off x="6508988" y="894049"/>
            <a:ext cx="648072" cy="134400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Down Arrow 7"/>
          <p:cNvSpPr/>
          <p:nvPr/>
        </p:nvSpPr>
        <p:spPr>
          <a:xfrm rot="16200000">
            <a:off x="6544908" y="1981938"/>
            <a:ext cx="648072" cy="17664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Down Arrow 8"/>
          <p:cNvSpPr/>
          <p:nvPr/>
        </p:nvSpPr>
        <p:spPr>
          <a:xfrm rot="16200000">
            <a:off x="6485059" y="4185084"/>
            <a:ext cx="648072" cy="1296144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951984" y="267167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 сега на къде?</a:t>
            </a:r>
          </a:p>
          <a:p>
            <a:endParaRPr lang="bg-BG" dirty="0"/>
          </a:p>
        </p:txBody>
      </p:sp>
      <p:pic>
        <p:nvPicPr>
          <p:cNvPr id="3074" name="Picture 2" descr="Резултат с изображение за светофа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60" y="3086173"/>
            <a:ext cx="1191255" cy="56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64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8128" y="1124745"/>
            <a:ext cx="7200000" cy="2478138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sz="2000" b="1" dirty="0" smtClean="0"/>
              <a:t>Име</a:t>
            </a:r>
            <a:r>
              <a:rPr lang="en-US" sz="2000" b="1" dirty="0" smtClean="0"/>
              <a:t>: </a:t>
            </a:r>
            <a:r>
              <a:rPr lang="bg-BG" sz="2000" b="1" dirty="0" smtClean="0"/>
              <a:t>Мирослав ТОНЧЕВ</a:t>
            </a:r>
            <a:endParaRPr lang="bg-BG" b="1" dirty="0" smtClean="0"/>
          </a:p>
          <a:p>
            <a:r>
              <a:rPr lang="bg-BG" i="1" dirty="0" smtClean="0"/>
              <a:t>Длъжност</a:t>
            </a:r>
            <a:r>
              <a:rPr lang="en-US" i="1" dirty="0" smtClean="0"/>
              <a:t>:</a:t>
            </a:r>
            <a:r>
              <a:rPr lang="bg-BG" i="1" dirty="0" smtClean="0"/>
              <a:t> Гл. директор</a:t>
            </a:r>
            <a:endParaRPr lang="bg-BG" i="1" dirty="0" smtClean="0"/>
          </a:p>
          <a:p>
            <a:r>
              <a:rPr lang="bg-BG" dirty="0" smtClean="0"/>
              <a:t>Тел.: </a:t>
            </a:r>
            <a:r>
              <a:rPr lang="bg-BG" dirty="0" smtClean="0"/>
              <a:t>0885 072878</a:t>
            </a:r>
            <a:endParaRPr lang="bg-BG" dirty="0" smtClean="0"/>
          </a:p>
          <a:p>
            <a:r>
              <a:rPr lang="en-US" dirty="0" smtClean="0"/>
              <a:t>E-mail</a:t>
            </a:r>
            <a:r>
              <a:rPr lang="bg-BG" dirty="0" smtClean="0"/>
              <a:t>: </a:t>
            </a:r>
            <a:r>
              <a:rPr lang="en-US" dirty="0" smtClean="0"/>
              <a:t>Miroslav.Tonchev@bia-bg.com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4229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_template-land.potx" id="{6B548B2C-89D8-4AAA-A635-A54389C6D62D}" vid="{8DF77BED-8187-4FBE-9EC5-2BCF48DDB32C}"/>
    </a:ext>
  </a:extLst>
</a:theme>
</file>

<file path=ppt/theme/theme2.xml><?xml version="1.0" encoding="utf-8"?>
<a:theme xmlns:a="http://schemas.openxmlformats.org/drawingml/2006/main" name="2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_template-land.potx" id="{6B548B2C-89D8-4AAA-A635-A54389C6D62D}" vid="{E1700D9C-F49A-43B7-B93E-28EC3313E54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- BIA_template-land</Template>
  <TotalTime>0</TotalTime>
  <Words>516</Words>
  <Application>Microsoft Office PowerPoint</Application>
  <PresentationFormat>Widescreen</PresentationFormat>
  <Paragraphs>139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 Narrow</vt:lpstr>
      <vt:lpstr>Calibri</vt:lpstr>
      <vt:lpstr>Century Gothic</vt:lpstr>
      <vt:lpstr>Times New Roman</vt:lpstr>
      <vt:lpstr>Verdana</vt:lpstr>
      <vt:lpstr>Wingdings</vt:lpstr>
      <vt:lpstr>Wingdings 2</vt:lpstr>
      <vt:lpstr>1_BIA_OS-templ</vt:lpstr>
      <vt:lpstr>2_BIA_OS-templ</vt:lpstr>
      <vt:lpstr>Регионална мрежа  Възможности за предоставяне на услуги </vt:lpstr>
      <vt:lpstr> </vt:lpstr>
      <vt:lpstr>Цел/и </vt:lpstr>
      <vt:lpstr>Матрична структура на БСК.  Състояние. Проблеми. Решения.  Как би трябвало да бъде </vt:lpstr>
      <vt:lpstr>Силата на  мрежата  </vt:lpstr>
      <vt:lpstr>Дейности</vt:lpstr>
      <vt:lpstr>Услуги  </vt:lpstr>
      <vt:lpstr>Конкурентни организации</vt:lpstr>
      <vt:lpstr>Членство.  Членствени отношения.  Други организации</vt:lpstr>
      <vt:lpstr>Мрежата като инструмент.  Инструменти на мрежата!</vt:lpstr>
      <vt:lpstr>БЛАГОДАРЯ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2018-03-21T12:43:49Z</dcterms:created>
  <dcterms:modified xsi:type="dcterms:W3CDTF">2018-03-22T08:46:32Z</dcterms:modified>
  <cp:version/>
</cp:coreProperties>
</file>